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294" r:id="rId11"/>
    <p:sldId id="305" r:id="rId12"/>
    <p:sldId id="306" r:id="rId13"/>
    <p:sldId id="307" r:id="rId14"/>
    <p:sldId id="308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BB24"/>
    <a:srgbClr val="532451"/>
    <a:srgbClr val="5B1454"/>
    <a:srgbClr val="6C2F99"/>
    <a:srgbClr val="5F2987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-195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B6B8-4DE5-4A1B-9B6C-81567583A7AE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B754-A4FF-47BA-B1A2-4EB5BFFF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17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B6B8-4DE5-4A1B-9B6C-81567583A7AE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B754-A4FF-47BA-B1A2-4EB5BFFF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94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B6B8-4DE5-4A1B-9B6C-81567583A7AE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B754-A4FF-47BA-B1A2-4EB5BFFF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08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B6B8-4DE5-4A1B-9B6C-81567583A7AE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B754-A4FF-47BA-B1A2-4EB5BFFF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96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B6B8-4DE5-4A1B-9B6C-81567583A7AE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B754-A4FF-47BA-B1A2-4EB5BFFF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354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B6B8-4DE5-4A1B-9B6C-81567583A7AE}" type="datetimeFigureOut">
              <a:rPr lang="en-US" smtClean="0"/>
              <a:t>8/16/18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B754-A4FF-47BA-B1A2-4EB5BFFF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857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B6B8-4DE5-4A1B-9B6C-81567583A7AE}" type="datetimeFigureOut">
              <a:rPr lang="en-US" smtClean="0"/>
              <a:t>8/16/18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B754-A4FF-47BA-B1A2-4EB5BFFF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5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B6B8-4DE5-4A1B-9B6C-81567583A7AE}" type="datetimeFigureOut">
              <a:rPr lang="en-US" smtClean="0"/>
              <a:t>8/16/18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B754-A4FF-47BA-B1A2-4EB5BFFF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4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B6B8-4DE5-4A1B-9B6C-81567583A7AE}" type="datetimeFigureOut">
              <a:rPr lang="en-US" smtClean="0"/>
              <a:t>8/16/18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B754-A4FF-47BA-B1A2-4EB5BFFF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19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B6B8-4DE5-4A1B-9B6C-81567583A7AE}" type="datetimeFigureOut">
              <a:rPr lang="en-US" smtClean="0"/>
              <a:t>8/16/18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B754-A4FF-47BA-B1A2-4EB5BFFF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1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B6B8-4DE5-4A1B-9B6C-81567583A7AE}" type="datetimeFigureOut">
              <a:rPr lang="en-US" smtClean="0"/>
              <a:t>8/16/18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BB754-A4FF-47BA-B1A2-4EB5BFFF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963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3B6B8-4DE5-4A1B-9B6C-81567583A7AE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BB754-A4FF-47BA-B1A2-4EB5BFFF32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8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="" xmlns:a16="http://schemas.microsoft.com/office/drawing/2014/main" id="{1585FF97-3898-4693-B62F-5ECCBE960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792" y="197051"/>
            <a:ext cx="5080000" cy="508000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0E6DBD11-F3BB-4A7C-957B-0B3D546316D8}"/>
              </a:ext>
            </a:extLst>
          </p:cNvPr>
          <p:cNvSpPr/>
          <p:nvPr/>
        </p:nvSpPr>
        <p:spPr>
          <a:xfrm>
            <a:off x="0" y="5194290"/>
            <a:ext cx="9140933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rgbClr val="F5BB24"/>
                    </a:gs>
                    <a:gs pos="50000">
                      <a:srgbClr val="5B1454"/>
                    </a:gs>
                    <a:gs pos="100000">
                      <a:srgbClr val="532451"/>
                    </a:gs>
                  </a:gsLst>
                  <a:lin ang="0" scaled="1"/>
                </a:gradFill>
                <a:effectLst>
                  <a:outerShdw dist="38100" dir="2700000" algn="bl" rotWithShape="0">
                    <a:schemeClr val="accent5"/>
                  </a:outerShdw>
                </a:effectLst>
                <a:latin typeface="Bahnschrift" panose="020B0502040204020203" pitchFamily="34" charset="0"/>
              </a:rPr>
              <a:t>Authentic Faith in Light of the End 1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gradFill>
                <a:gsLst>
                  <a:gs pos="0">
                    <a:srgbClr val="F5BB24"/>
                  </a:gs>
                  <a:gs pos="50000">
                    <a:srgbClr val="5B1454"/>
                  </a:gs>
                  <a:gs pos="100000">
                    <a:srgbClr val="532451"/>
                  </a:gs>
                </a:gsLst>
                <a:lin ang="0" scaled="1"/>
              </a:gradFill>
              <a:effectLst>
                <a:outerShdw dist="38100" dir="2700000" algn="bl" rotWithShape="0">
                  <a:schemeClr val="accent5"/>
                </a:outerShdw>
              </a:effectLst>
              <a:latin typeface="Bahnschrift" panose="020B0502040204020203" pitchFamily="34" charset="0"/>
            </a:endParaRPr>
          </a:p>
          <a:p>
            <a:pPr algn="ctr"/>
            <a:r>
              <a:rPr lang="en-US" sz="4000" b="1" cap="none" spc="0" dirty="0">
                <a:ln w="13462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rgbClr val="F5BB24"/>
                    </a:gs>
                    <a:gs pos="50000">
                      <a:srgbClr val="5B1454"/>
                    </a:gs>
                    <a:gs pos="100000">
                      <a:srgbClr val="532451"/>
                    </a:gs>
                  </a:gsLst>
                  <a:lin ang="0" scaled="1"/>
                </a:gradFill>
                <a:effectLst>
                  <a:outerShdw dist="38100" dir="2700000" algn="bl" rotWithShape="0">
                    <a:schemeClr val="accent5"/>
                  </a:outerShdw>
                </a:effectLst>
                <a:latin typeface="Bahnschrift" panose="020B0502040204020203" pitchFamily="34" charset="0"/>
              </a:rPr>
              <a:t>II Peter </a:t>
            </a:r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rgbClr val="F5BB24"/>
                    </a:gs>
                    <a:gs pos="50000">
                      <a:srgbClr val="5B1454"/>
                    </a:gs>
                    <a:gs pos="100000">
                      <a:srgbClr val="532451"/>
                    </a:gs>
                  </a:gsLst>
                  <a:lin ang="0" scaled="1"/>
                </a:gradFill>
                <a:effectLst>
                  <a:outerShdw dist="38100" dir="2700000" algn="bl" rotWithShape="0">
                    <a:schemeClr val="accent5"/>
                  </a:outerShdw>
                </a:effectLst>
                <a:latin typeface="Bahnschrift" panose="020B0502040204020203" pitchFamily="34" charset="0"/>
              </a:rPr>
              <a:t>3:1-13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gradFill>
                <a:gsLst>
                  <a:gs pos="0">
                    <a:srgbClr val="F5BB24"/>
                  </a:gs>
                  <a:gs pos="50000">
                    <a:srgbClr val="5B1454"/>
                  </a:gs>
                  <a:gs pos="100000">
                    <a:srgbClr val="532451"/>
                  </a:gs>
                </a:gsLst>
                <a:lin ang="0" scaled="1"/>
              </a:gradFill>
              <a:effectLst>
                <a:outerShdw dist="38100" dir="2700000" algn="bl" rotWithShape="0">
                  <a:schemeClr val="accent5"/>
                </a:outerShdw>
              </a:effectLst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128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="" xmlns:a16="http://schemas.microsoft.com/office/drawing/2014/main" id="{1585FF97-3898-4693-B62F-5ECCBE960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151"/>
            <a:ext cx="2544896" cy="25448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EAA93F2-D985-4A67-9ECC-12698CAEFBF7}"/>
              </a:ext>
            </a:extLst>
          </p:cNvPr>
          <p:cNvSpPr txBox="1"/>
          <p:nvPr/>
        </p:nvSpPr>
        <p:spPr>
          <a:xfrm>
            <a:off x="687566" y="2515740"/>
            <a:ext cx="81304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God’s </a:t>
            </a:r>
            <a:r>
              <a:rPr lang="en-US" sz="3200" b="1" dirty="0">
                <a:latin typeface="Arial"/>
                <a:cs typeface="Arial"/>
              </a:rPr>
              <a:t>_________ is not ours.</a:t>
            </a:r>
          </a:p>
          <a:p>
            <a:r>
              <a:rPr lang="en-US" sz="3200" b="1" dirty="0">
                <a:latin typeface="Arial"/>
                <a:cs typeface="Arial"/>
              </a:rPr>
              <a:t> </a:t>
            </a:r>
          </a:p>
          <a:p>
            <a:r>
              <a:rPr lang="en-US" sz="3200" b="1" dirty="0">
                <a:latin typeface="Arial"/>
                <a:cs typeface="Arial"/>
              </a:rPr>
              <a:t>Authentic faith ________ God</a:t>
            </a:r>
          </a:p>
          <a:p>
            <a:r>
              <a:rPr lang="en-US" sz="3200" b="1" dirty="0">
                <a:latin typeface="Arial"/>
                <a:cs typeface="Arial"/>
              </a:rPr>
              <a:t> </a:t>
            </a:r>
          </a:p>
          <a:p>
            <a:r>
              <a:rPr lang="en-US" sz="3200" b="1" dirty="0">
                <a:latin typeface="Arial"/>
                <a:cs typeface="Arial"/>
              </a:rPr>
              <a:t>Authentic faith ___________ with </a:t>
            </a:r>
            <a:r>
              <a:rPr lang="en-US" sz="3200" b="1" dirty="0" smtClean="0">
                <a:latin typeface="Arial"/>
                <a:cs typeface="Arial"/>
              </a:rPr>
              <a:t>God</a:t>
            </a:r>
            <a:endParaRPr lang="en-US" sz="3200" b="1" dirty="0">
              <a:latin typeface="Arial"/>
              <a:cs typeface="Arial"/>
            </a:endParaRPr>
          </a:p>
          <a:p>
            <a:r>
              <a:rPr lang="en-US" sz="3200" b="1" dirty="0">
                <a:latin typeface="Arial"/>
                <a:cs typeface="Arial"/>
              </a:rPr>
              <a:t> </a:t>
            </a:r>
          </a:p>
          <a:p>
            <a:r>
              <a:rPr lang="en-US" sz="3200" b="1" dirty="0">
                <a:latin typeface="Arial"/>
                <a:cs typeface="Arial"/>
              </a:rPr>
              <a:t>Authentic faith is ________ to God</a:t>
            </a:r>
          </a:p>
          <a:p>
            <a:r>
              <a:rPr lang="en-US" sz="3200" dirty="0"/>
              <a:t/>
            </a:r>
            <a:br>
              <a:rPr lang="en-US" sz="3200" dirty="0"/>
            </a:br>
            <a:endParaRPr lang="en-US" sz="3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608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="" xmlns:a16="http://schemas.microsoft.com/office/drawing/2014/main" id="{1585FF97-3898-4693-B62F-5ECCBE960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151"/>
            <a:ext cx="2544896" cy="25448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EAA93F2-D985-4A67-9ECC-12698CAEFBF7}"/>
              </a:ext>
            </a:extLst>
          </p:cNvPr>
          <p:cNvSpPr txBox="1"/>
          <p:nvPr/>
        </p:nvSpPr>
        <p:spPr>
          <a:xfrm>
            <a:off x="687566" y="2515740"/>
            <a:ext cx="81304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God’s </a:t>
            </a:r>
            <a:r>
              <a:rPr lang="en-US" sz="3200" b="1" u="sng" dirty="0" smtClean="0">
                <a:latin typeface="Arial"/>
                <a:cs typeface="Arial"/>
              </a:rPr>
              <a:t>timetable</a:t>
            </a:r>
            <a:r>
              <a:rPr lang="en-US" sz="3200" b="1" dirty="0" smtClean="0">
                <a:latin typeface="Arial"/>
                <a:cs typeface="Arial"/>
              </a:rPr>
              <a:t> is </a:t>
            </a:r>
            <a:r>
              <a:rPr lang="en-US" sz="3200" b="1" dirty="0">
                <a:latin typeface="Arial"/>
                <a:cs typeface="Arial"/>
              </a:rPr>
              <a:t>not ours.</a:t>
            </a:r>
          </a:p>
          <a:p>
            <a:r>
              <a:rPr lang="en-US" sz="3200" b="1" dirty="0">
                <a:latin typeface="Arial"/>
                <a:cs typeface="Arial"/>
              </a:rPr>
              <a:t> </a:t>
            </a:r>
          </a:p>
          <a:p>
            <a:r>
              <a:rPr lang="en-US" sz="3200" b="1" dirty="0">
                <a:latin typeface="Arial"/>
                <a:cs typeface="Arial"/>
              </a:rPr>
              <a:t>Authentic faith ________ God</a:t>
            </a:r>
          </a:p>
          <a:p>
            <a:r>
              <a:rPr lang="en-US" sz="3200" b="1" dirty="0">
                <a:latin typeface="Arial"/>
                <a:cs typeface="Arial"/>
              </a:rPr>
              <a:t> </a:t>
            </a:r>
          </a:p>
          <a:p>
            <a:r>
              <a:rPr lang="en-US" sz="3200" b="1" dirty="0">
                <a:latin typeface="Arial"/>
                <a:cs typeface="Arial"/>
              </a:rPr>
              <a:t>Authentic faith ___________ with </a:t>
            </a:r>
            <a:r>
              <a:rPr lang="en-US" sz="3200" b="1" dirty="0" smtClean="0">
                <a:latin typeface="Arial"/>
                <a:cs typeface="Arial"/>
              </a:rPr>
              <a:t>God</a:t>
            </a:r>
            <a:endParaRPr lang="en-US" sz="3200" b="1" dirty="0">
              <a:latin typeface="Arial"/>
              <a:cs typeface="Arial"/>
            </a:endParaRPr>
          </a:p>
          <a:p>
            <a:r>
              <a:rPr lang="en-US" sz="3200" b="1" dirty="0">
                <a:latin typeface="Arial"/>
                <a:cs typeface="Arial"/>
              </a:rPr>
              <a:t> </a:t>
            </a:r>
          </a:p>
          <a:p>
            <a:r>
              <a:rPr lang="en-US" sz="3200" b="1" dirty="0">
                <a:latin typeface="Arial"/>
                <a:cs typeface="Arial"/>
              </a:rPr>
              <a:t>Authentic faith is ________ to God</a:t>
            </a:r>
          </a:p>
          <a:p>
            <a:r>
              <a:rPr lang="en-US" sz="3200" dirty="0"/>
              <a:t/>
            </a:r>
            <a:br>
              <a:rPr lang="en-US" sz="3200" dirty="0"/>
            </a:br>
            <a:endParaRPr lang="en-US" sz="3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4141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="" xmlns:a16="http://schemas.microsoft.com/office/drawing/2014/main" id="{1585FF97-3898-4693-B62F-5ECCBE960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151"/>
            <a:ext cx="2544896" cy="25448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EAA93F2-D985-4A67-9ECC-12698CAEFBF7}"/>
              </a:ext>
            </a:extLst>
          </p:cNvPr>
          <p:cNvSpPr txBox="1"/>
          <p:nvPr/>
        </p:nvSpPr>
        <p:spPr>
          <a:xfrm>
            <a:off x="687566" y="2515740"/>
            <a:ext cx="81304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God’s </a:t>
            </a:r>
            <a:r>
              <a:rPr lang="en-US" sz="3200" b="1" u="sng" dirty="0" smtClean="0">
                <a:latin typeface="Arial"/>
                <a:cs typeface="Arial"/>
              </a:rPr>
              <a:t>timetable</a:t>
            </a:r>
            <a:r>
              <a:rPr lang="en-US" sz="3200" b="1" dirty="0" smtClean="0">
                <a:latin typeface="Arial"/>
                <a:cs typeface="Arial"/>
              </a:rPr>
              <a:t> is </a:t>
            </a:r>
            <a:r>
              <a:rPr lang="en-US" sz="3200" b="1" dirty="0">
                <a:latin typeface="Arial"/>
                <a:cs typeface="Arial"/>
              </a:rPr>
              <a:t>not ours.</a:t>
            </a:r>
          </a:p>
          <a:p>
            <a:r>
              <a:rPr lang="en-US" sz="3200" b="1" dirty="0">
                <a:latin typeface="Arial"/>
                <a:cs typeface="Arial"/>
              </a:rPr>
              <a:t> </a:t>
            </a:r>
          </a:p>
          <a:p>
            <a:r>
              <a:rPr lang="en-US" sz="3200" b="1" dirty="0">
                <a:latin typeface="Arial"/>
                <a:cs typeface="Arial"/>
              </a:rPr>
              <a:t>Authentic faith </a:t>
            </a:r>
            <a:r>
              <a:rPr lang="en-US" sz="3200" b="1" u="sng" dirty="0" smtClean="0">
                <a:latin typeface="Arial"/>
                <a:cs typeface="Arial"/>
              </a:rPr>
              <a:t>believes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>
                <a:latin typeface="Arial"/>
                <a:cs typeface="Arial"/>
              </a:rPr>
              <a:t>God</a:t>
            </a:r>
          </a:p>
          <a:p>
            <a:r>
              <a:rPr lang="en-US" sz="3200" b="1" dirty="0">
                <a:latin typeface="Arial"/>
                <a:cs typeface="Arial"/>
              </a:rPr>
              <a:t> </a:t>
            </a:r>
          </a:p>
          <a:p>
            <a:r>
              <a:rPr lang="en-US" sz="3200" b="1" dirty="0">
                <a:latin typeface="Arial"/>
                <a:cs typeface="Arial"/>
              </a:rPr>
              <a:t>Authentic faith ___________ with </a:t>
            </a:r>
            <a:r>
              <a:rPr lang="en-US" sz="3200" b="1" dirty="0" smtClean="0">
                <a:latin typeface="Arial"/>
                <a:cs typeface="Arial"/>
              </a:rPr>
              <a:t>God</a:t>
            </a:r>
            <a:endParaRPr lang="en-US" sz="3200" b="1" dirty="0">
              <a:latin typeface="Arial"/>
              <a:cs typeface="Arial"/>
            </a:endParaRPr>
          </a:p>
          <a:p>
            <a:r>
              <a:rPr lang="en-US" sz="3200" b="1" dirty="0">
                <a:latin typeface="Arial"/>
                <a:cs typeface="Arial"/>
              </a:rPr>
              <a:t> </a:t>
            </a:r>
          </a:p>
          <a:p>
            <a:r>
              <a:rPr lang="en-US" sz="3200" b="1" dirty="0">
                <a:latin typeface="Arial"/>
                <a:cs typeface="Arial"/>
              </a:rPr>
              <a:t>Authentic faith is ________ to God</a:t>
            </a:r>
          </a:p>
          <a:p>
            <a:r>
              <a:rPr lang="en-US" sz="3200" dirty="0"/>
              <a:t/>
            </a:r>
            <a:br>
              <a:rPr lang="en-US" sz="3200" dirty="0"/>
            </a:br>
            <a:endParaRPr lang="en-US" sz="3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6767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="" xmlns:a16="http://schemas.microsoft.com/office/drawing/2014/main" id="{1585FF97-3898-4693-B62F-5ECCBE960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151"/>
            <a:ext cx="2544896" cy="25448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EAA93F2-D985-4A67-9ECC-12698CAEFBF7}"/>
              </a:ext>
            </a:extLst>
          </p:cNvPr>
          <p:cNvSpPr txBox="1"/>
          <p:nvPr/>
        </p:nvSpPr>
        <p:spPr>
          <a:xfrm>
            <a:off x="687566" y="2515740"/>
            <a:ext cx="81304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God’s </a:t>
            </a:r>
            <a:r>
              <a:rPr lang="en-US" sz="3200" b="1" u="sng" dirty="0" smtClean="0">
                <a:latin typeface="Arial"/>
                <a:cs typeface="Arial"/>
              </a:rPr>
              <a:t>timetable</a:t>
            </a:r>
            <a:r>
              <a:rPr lang="en-US" sz="3200" b="1" dirty="0" smtClean="0">
                <a:latin typeface="Arial"/>
                <a:cs typeface="Arial"/>
              </a:rPr>
              <a:t> is </a:t>
            </a:r>
            <a:r>
              <a:rPr lang="en-US" sz="3200" b="1" dirty="0">
                <a:latin typeface="Arial"/>
                <a:cs typeface="Arial"/>
              </a:rPr>
              <a:t>not ours.</a:t>
            </a:r>
          </a:p>
          <a:p>
            <a:r>
              <a:rPr lang="en-US" sz="3200" b="1" dirty="0">
                <a:latin typeface="Arial"/>
                <a:cs typeface="Arial"/>
              </a:rPr>
              <a:t> </a:t>
            </a:r>
          </a:p>
          <a:p>
            <a:r>
              <a:rPr lang="en-US" sz="3200" b="1" dirty="0">
                <a:latin typeface="Arial"/>
                <a:cs typeface="Arial"/>
              </a:rPr>
              <a:t>Authentic faith </a:t>
            </a:r>
            <a:r>
              <a:rPr lang="en-US" sz="3200" b="1" u="sng" dirty="0" smtClean="0">
                <a:latin typeface="Arial"/>
                <a:cs typeface="Arial"/>
              </a:rPr>
              <a:t>believes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>
                <a:latin typeface="Arial"/>
                <a:cs typeface="Arial"/>
              </a:rPr>
              <a:t>God</a:t>
            </a:r>
          </a:p>
          <a:p>
            <a:r>
              <a:rPr lang="en-US" sz="3200" b="1" dirty="0">
                <a:latin typeface="Arial"/>
                <a:cs typeface="Arial"/>
              </a:rPr>
              <a:t> </a:t>
            </a:r>
          </a:p>
          <a:p>
            <a:r>
              <a:rPr lang="en-US" sz="3200" b="1" dirty="0">
                <a:latin typeface="Arial"/>
                <a:cs typeface="Arial"/>
              </a:rPr>
              <a:t>Authentic faith </a:t>
            </a:r>
            <a:r>
              <a:rPr lang="en-US" sz="3200" b="1" u="sng" dirty="0" smtClean="0">
                <a:latin typeface="Arial"/>
                <a:cs typeface="Arial"/>
              </a:rPr>
              <a:t>fellowships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>
                <a:latin typeface="Arial"/>
                <a:cs typeface="Arial"/>
              </a:rPr>
              <a:t>with </a:t>
            </a:r>
            <a:r>
              <a:rPr lang="en-US" sz="3200" b="1" dirty="0" smtClean="0">
                <a:latin typeface="Arial"/>
                <a:cs typeface="Arial"/>
              </a:rPr>
              <a:t>God</a:t>
            </a:r>
            <a:endParaRPr lang="en-US" sz="3200" b="1" dirty="0">
              <a:latin typeface="Arial"/>
              <a:cs typeface="Arial"/>
            </a:endParaRPr>
          </a:p>
          <a:p>
            <a:r>
              <a:rPr lang="en-US" sz="3200" b="1" dirty="0">
                <a:latin typeface="Arial"/>
                <a:cs typeface="Arial"/>
              </a:rPr>
              <a:t> </a:t>
            </a:r>
          </a:p>
          <a:p>
            <a:r>
              <a:rPr lang="en-US" sz="3200" b="1" dirty="0">
                <a:latin typeface="Arial"/>
                <a:cs typeface="Arial"/>
              </a:rPr>
              <a:t>Authentic faith is ________ to God</a:t>
            </a:r>
          </a:p>
          <a:p>
            <a:r>
              <a:rPr lang="en-US" sz="3200" dirty="0"/>
              <a:t/>
            </a:r>
            <a:br>
              <a:rPr lang="en-US" sz="3200" dirty="0"/>
            </a:br>
            <a:endParaRPr lang="en-US" sz="3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486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="" xmlns:a16="http://schemas.microsoft.com/office/drawing/2014/main" id="{1585FF97-3898-4693-B62F-5ECCBE960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151"/>
            <a:ext cx="2544896" cy="25448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EAA93F2-D985-4A67-9ECC-12698CAEFBF7}"/>
              </a:ext>
            </a:extLst>
          </p:cNvPr>
          <p:cNvSpPr txBox="1"/>
          <p:nvPr/>
        </p:nvSpPr>
        <p:spPr>
          <a:xfrm>
            <a:off x="687566" y="2515740"/>
            <a:ext cx="81304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God’s </a:t>
            </a:r>
            <a:r>
              <a:rPr lang="en-US" sz="3200" b="1" u="sng" dirty="0" smtClean="0">
                <a:latin typeface="Arial"/>
                <a:cs typeface="Arial"/>
              </a:rPr>
              <a:t>timetable</a:t>
            </a:r>
            <a:r>
              <a:rPr lang="en-US" sz="3200" b="1" dirty="0" smtClean="0">
                <a:latin typeface="Arial"/>
                <a:cs typeface="Arial"/>
              </a:rPr>
              <a:t> is </a:t>
            </a:r>
            <a:r>
              <a:rPr lang="en-US" sz="3200" b="1" dirty="0">
                <a:latin typeface="Arial"/>
                <a:cs typeface="Arial"/>
              </a:rPr>
              <a:t>not ours.</a:t>
            </a:r>
          </a:p>
          <a:p>
            <a:r>
              <a:rPr lang="en-US" sz="3200" b="1" dirty="0">
                <a:latin typeface="Arial"/>
                <a:cs typeface="Arial"/>
              </a:rPr>
              <a:t> </a:t>
            </a:r>
          </a:p>
          <a:p>
            <a:r>
              <a:rPr lang="en-US" sz="3200" b="1" dirty="0">
                <a:latin typeface="Arial"/>
                <a:cs typeface="Arial"/>
              </a:rPr>
              <a:t>Authentic faith </a:t>
            </a:r>
            <a:r>
              <a:rPr lang="en-US" sz="3200" b="1" u="sng" dirty="0" smtClean="0">
                <a:latin typeface="Arial"/>
                <a:cs typeface="Arial"/>
              </a:rPr>
              <a:t>believes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>
                <a:latin typeface="Arial"/>
                <a:cs typeface="Arial"/>
              </a:rPr>
              <a:t>God</a:t>
            </a:r>
          </a:p>
          <a:p>
            <a:r>
              <a:rPr lang="en-US" sz="3200" b="1" dirty="0">
                <a:latin typeface="Arial"/>
                <a:cs typeface="Arial"/>
              </a:rPr>
              <a:t> </a:t>
            </a:r>
          </a:p>
          <a:p>
            <a:r>
              <a:rPr lang="en-US" sz="3200" b="1" dirty="0">
                <a:latin typeface="Arial"/>
                <a:cs typeface="Arial"/>
              </a:rPr>
              <a:t>Authentic faith </a:t>
            </a:r>
            <a:r>
              <a:rPr lang="en-US" sz="3200" b="1" u="sng" dirty="0" smtClean="0">
                <a:latin typeface="Arial"/>
                <a:cs typeface="Arial"/>
              </a:rPr>
              <a:t>fellowships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>
                <a:latin typeface="Arial"/>
                <a:cs typeface="Arial"/>
              </a:rPr>
              <a:t>with </a:t>
            </a:r>
            <a:r>
              <a:rPr lang="en-US" sz="3200" b="1" dirty="0" smtClean="0">
                <a:latin typeface="Arial"/>
                <a:cs typeface="Arial"/>
              </a:rPr>
              <a:t>God</a:t>
            </a:r>
            <a:endParaRPr lang="en-US" sz="3200" b="1" dirty="0">
              <a:latin typeface="Arial"/>
              <a:cs typeface="Arial"/>
            </a:endParaRPr>
          </a:p>
          <a:p>
            <a:r>
              <a:rPr lang="en-US" sz="3200" b="1" dirty="0">
                <a:latin typeface="Arial"/>
                <a:cs typeface="Arial"/>
              </a:rPr>
              <a:t> </a:t>
            </a:r>
          </a:p>
          <a:p>
            <a:r>
              <a:rPr lang="en-US" sz="3200" b="1" dirty="0">
                <a:latin typeface="Arial"/>
                <a:cs typeface="Arial"/>
              </a:rPr>
              <a:t>Authentic faith is </a:t>
            </a:r>
            <a:r>
              <a:rPr lang="en-US" sz="3200" b="1" u="sng" dirty="0" smtClean="0">
                <a:latin typeface="Arial"/>
                <a:cs typeface="Arial"/>
              </a:rPr>
              <a:t>faithful</a:t>
            </a:r>
            <a:r>
              <a:rPr lang="en-US" sz="3200" b="1" dirty="0" smtClean="0">
                <a:latin typeface="Arial"/>
                <a:cs typeface="Arial"/>
              </a:rPr>
              <a:t> </a:t>
            </a:r>
            <a:r>
              <a:rPr lang="en-US" sz="3200" b="1" dirty="0">
                <a:latin typeface="Arial"/>
                <a:cs typeface="Arial"/>
              </a:rPr>
              <a:t>to God</a:t>
            </a:r>
          </a:p>
          <a:p>
            <a:r>
              <a:rPr lang="en-US" sz="3200" dirty="0"/>
              <a:t/>
            </a:r>
            <a:br>
              <a:rPr lang="en-US" sz="3200" dirty="0"/>
            </a:br>
            <a:endParaRPr lang="en-US" sz="3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5135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="" xmlns:a16="http://schemas.microsoft.com/office/drawing/2014/main" id="{1585FF97-3898-4693-B62F-5ECCBE960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365" y="97897"/>
            <a:ext cx="6690068" cy="669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275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="" xmlns:a16="http://schemas.microsoft.com/office/drawing/2014/main" id="{1585FF97-3898-4693-B62F-5ECCBE960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151"/>
            <a:ext cx="2544896" cy="25448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EAA93F2-D985-4A67-9ECC-12698CAEFBF7}"/>
              </a:ext>
            </a:extLst>
          </p:cNvPr>
          <p:cNvSpPr txBox="1"/>
          <p:nvPr/>
        </p:nvSpPr>
        <p:spPr>
          <a:xfrm>
            <a:off x="2930487" y="882752"/>
            <a:ext cx="5728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Bahnschrift" panose="020B0502040204020203" pitchFamily="34" charset="0"/>
              </a:rPr>
              <a:t>II Peter </a:t>
            </a:r>
            <a:r>
              <a:rPr lang="en-US" sz="4000" b="1" dirty="0" smtClean="0">
                <a:latin typeface="Bahnschrift" panose="020B0502040204020203" pitchFamily="34" charset="0"/>
              </a:rPr>
              <a:t>3:1-13</a:t>
            </a:r>
            <a:endParaRPr lang="en-US" sz="4000" b="1" dirty="0">
              <a:latin typeface="Bahnschrift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F0E492D-5ABB-4A81-8136-E724F6C73BC4}"/>
              </a:ext>
            </a:extLst>
          </p:cNvPr>
          <p:cNvSpPr txBox="1"/>
          <p:nvPr/>
        </p:nvSpPr>
        <p:spPr>
          <a:xfrm>
            <a:off x="319489" y="2798284"/>
            <a:ext cx="847197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/>
                <a:cs typeface="Arial"/>
              </a:rPr>
              <a:t>This is now the second letter that I am writing to you, beloved. In both of them I am stirring up your sincere mind by way of reminder, </a:t>
            </a:r>
            <a:r>
              <a:rPr lang="en-US" sz="3200" b="1" baseline="30000" dirty="0">
                <a:latin typeface="Arial"/>
                <a:cs typeface="Arial"/>
              </a:rPr>
              <a:t>2 </a:t>
            </a:r>
            <a:r>
              <a:rPr lang="en-US" sz="3200" b="1" dirty="0">
                <a:latin typeface="Arial"/>
                <a:cs typeface="Arial"/>
              </a:rPr>
              <a:t>that you should remember the predictions of the holy prophets and the commandment of the Lord and Savior through your apostles, </a:t>
            </a:r>
          </a:p>
        </p:txBody>
      </p:sp>
    </p:spTree>
    <p:extLst>
      <p:ext uri="{BB962C8B-B14F-4D97-AF65-F5344CB8AC3E}">
        <p14:creationId xmlns:p14="http://schemas.microsoft.com/office/powerpoint/2010/main" val="2563896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="" xmlns:a16="http://schemas.microsoft.com/office/drawing/2014/main" id="{1585FF97-3898-4693-B62F-5ECCBE960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151"/>
            <a:ext cx="2544896" cy="25448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EAA93F2-D985-4A67-9ECC-12698CAEFBF7}"/>
              </a:ext>
            </a:extLst>
          </p:cNvPr>
          <p:cNvSpPr txBox="1"/>
          <p:nvPr/>
        </p:nvSpPr>
        <p:spPr>
          <a:xfrm>
            <a:off x="2930487" y="882752"/>
            <a:ext cx="5728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Bahnschrift" panose="020B0502040204020203" pitchFamily="34" charset="0"/>
              </a:rPr>
              <a:t>II Peter </a:t>
            </a:r>
            <a:r>
              <a:rPr lang="en-US" sz="4000" b="1" dirty="0" smtClean="0">
                <a:latin typeface="Bahnschrift" panose="020B0502040204020203" pitchFamily="34" charset="0"/>
              </a:rPr>
              <a:t>3:1-13</a:t>
            </a:r>
            <a:endParaRPr lang="en-US" sz="4000" b="1" dirty="0">
              <a:latin typeface="Bahnschrift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F0E492D-5ABB-4A81-8136-E724F6C73BC4}"/>
              </a:ext>
            </a:extLst>
          </p:cNvPr>
          <p:cNvSpPr txBox="1"/>
          <p:nvPr/>
        </p:nvSpPr>
        <p:spPr>
          <a:xfrm>
            <a:off x="319489" y="2798284"/>
            <a:ext cx="847197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latin typeface="Arial"/>
                <a:cs typeface="Arial"/>
              </a:rPr>
              <a:t>3</a:t>
            </a:r>
            <a:r>
              <a:rPr lang="en-US" sz="3200" b="1" baseline="30000" dirty="0">
                <a:latin typeface="Arial"/>
                <a:cs typeface="Arial"/>
              </a:rPr>
              <a:t> </a:t>
            </a:r>
            <a:r>
              <a:rPr lang="en-US" sz="3200" b="1" dirty="0">
                <a:latin typeface="Arial"/>
                <a:cs typeface="Arial"/>
              </a:rPr>
              <a:t>knowing this first of all, that scoffers will come in the last days with scoffing</a:t>
            </a:r>
            <a:r>
              <a:rPr lang="en-US" sz="3200" b="1" dirty="0" smtClean="0">
                <a:latin typeface="Arial"/>
                <a:cs typeface="Arial"/>
              </a:rPr>
              <a:t>, following </a:t>
            </a:r>
            <a:r>
              <a:rPr lang="en-US" sz="3200" b="1" dirty="0">
                <a:latin typeface="Arial"/>
                <a:cs typeface="Arial"/>
              </a:rPr>
              <a:t>their own sinful desires. </a:t>
            </a:r>
            <a:r>
              <a:rPr lang="en-US" sz="3200" b="1" baseline="30000" dirty="0">
                <a:latin typeface="Arial"/>
                <a:cs typeface="Arial"/>
              </a:rPr>
              <a:t>4 </a:t>
            </a:r>
            <a:r>
              <a:rPr lang="en-US" sz="3200" b="1" dirty="0">
                <a:latin typeface="Arial"/>
                <a:cs typeface="Arial"/>
              </a:rPr>
              <a:t>They will say, “Where is the promise of his coming? For ever since the fathers fell asleep, all things are continuing as they were from the beginning of creation.” </a:t>
            </a:r>
          </a:p>
        </p:txBody>
      </p:sp>
    </p:spTree>
    <p:extLst>
      <p:ext uri="{BB962C8B-B14F-4D97-AF65-F5344CB8AC3E}">
        <p14:creationId xmlns:p14="http://schemas.microsoft.com/office/powerpoint/2010/main" val="300911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="" xmlns:a16="http://schemas.microsoft.com/office/drawing/2014/main" id="{1585FF97-3898-4693-B62F-5ECCBE960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151"/>
            <a:ext cx="2544896" cy="25448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EAA93F2-D985-4A67-9ECC-12698CAEFBF7}"/>
              </a:ext>
            </a:extLst>
          </p:cNvPr>
          <p:cNvSpPr txBox="1"/>
          <p:nvPr/>
        </p:nvSpPr>
        <p:spPr>
          <a:xfrm>
            <a:off x="2930487" y="882752"/>
            <a:ext cx="5728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Bahnschrift" panose="020B0502040204020203" pitchFamily="34" charset="0"/>
              </a:rPr>
              <a:t>II Peter </a:t>
            </a:r>
            <a:r>
              <a:rPr lang="en-US" sz="4000" b="1" dirty="0" smtClean="0">
                <a:latin typeface="Bahnschrift" panose="020B0502040204020203" pitchFamily="34" charset="0"/>
              </a:rPr>
              <a:t>3:1-13</a:t>
            </a:r>
            <a:endParaRPr lang="en-US" sz="4000" b="1" dirty="0">
              <a:latin typeface="Bahnschrift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F0E492D-5ABB-4A81-8136-E724F6C73BC4}"/>
              </a:ext>
            </a:extLst>
          </p:cNvPr>
          <p:cNvSpPr txBox="1"/>
          <p:nvPr/>
        </p:nvSpPr>
        <p:spPr>
          <a:xfrm>
            <a:off x="319489" y="2798284"/>
            <a:ext cx="84719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latin typeface="Arial"/>
                <a:cs typeface="Arial"/>
              </a:rPr>
              <a:t>5</a:t>
            </a:r>
            <a:r>
              <a:rPr lang="en-US" sz="3200" b="1" baseline="30000" dirty="0">
                <a:latin typeface="Arial"/>
                <a:cs typeface="Arial"/>
              </a:rPr>
              <a:t> </a:t>
            </a:r>
            <a:r>
              <a:rPr lang="en-US" sz="3200" b="1" dirty="0">
                <a:latin typeface="Arial"/>
                <a:cs typeface="Arial"/>
              </a:rPr>
              <a:t>For they deliberately overlook this fact, that the heavens existed long ago, and the earth was formed out of water and through water by the word of God, </a:t>
            </a:r>
            <a:r>
              <a:rPr lang="en-US" sz="3200" b="1" baseline="30000" dirty="0">
                <a:latin typeface="Arial"/>
                <a:cs typeface="Arial"/>
              </a:rPr>
              <a:t>6 </a:t>
            </a:r>
            <a:r>
              <a:rPr lang="en-US" sz="3200" b="1" dirty="0">
                <a:latin typeface="Arial"/>
                <a:cs typeface="Arial"/>
              </a:rPr>
              <a:t>and that by means of these the world that then </a:t>
            </a:r>
            <a:r>
              <a:rPr lang="en-US" sz="3200" b="1" dirty="0" smtClean="0">
                <a:latin typeface="Arial"/>
                <a:cs typeface="Arial"/>
              </a:rPr>
              <a:t>existed was </a:t>
            </a:r>
            <a:r>
              <a:rPr lang="en-US" sz="3200" b="1" dirty="0">
                <a:latin typeface="Arial"/>
                <a:cs typeface="Arial"/>
              </a:rPr>
              <a:t>deluged with water </a:t>
            </a:r>
            <a:r>
              <a:rPr lang="en-US" sz="3200" b="1" dirty="0" smtClean="0">
                <a:latin typeface="Arial"/>
                <a:cs typeface="Arial"/>
              </a:rPr>
              <a:t>and perished. </a:t>
            </a:r>
            <a:endParaRPr lang="en-US" sz="3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2366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="" xmlns:a16="http://schemas.microsoft.com/office/drawing/2014/main" id="{1585FF97-3898-4693-B62F-5ECCBE960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151"/>
            <a:ext cx="2544896" cy="25448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EAA93F2-D985-4A67-9ECC-12698CAEFBF7}"/>
              </a:ext>
            </a:extLst>
          </p:cNvPr>
          <p:cNvSpPr txBox="1"/>
          <p:nvPr/>
        </p:nvSpPr>
        <p:spPr>
          <a:xfrm>
            <a:off x="2930487" y="882752"/>
            <a:ext cx="5728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Bahnschrift" panose="020B0502040204020203" pitchFamily="34" charset="0"/>
              </a:rPr>
              <a:t>II Peter </a:t>
            </a:r>
            <a:r>
              <a:rPr lang="en-US" sz="4000" b="1" dirty="0" smtClean="0">
                <a:latin typeface="Bahnschrift" panose="020B0502040204020203" pitchFamily="34" charset="0"/>
              </a:rPr>
              <a:t>3:1-13</a:t>
            </a:r>
            <a:endParaRPr lang="en-US" sz="4000" b="1" dirty="0">
              <a:latin typeface="Bahnschrift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F0E492D-5ABB-4A81-8136-E724F6C73BC4}"/>
              </a:ext>
            </a:extLst>
          </p:cNvPr>
          <p:cNvSpPr txBox="1"/>
          <p:nvPr/>
        </p:nvSpPr>
        <p:spPr>
          <a:xfrm>
            <a:off x="319489" y="2798284"/>
            <a:ext cx="84719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latin typeface="Arial"/>
                <a:cs typeface="Arial"/>
              </a:rPr>
              <a:t>7</a:t>
            </a:r>
            <a:r>
              <a:rPr lang="en-US" sz="3200" b="1" baseline="30000" dirty="0">
                <a:latin typeface="Arial"/>
                <a:cs typeface="Arial"/>
              </a:rPr>
              <a:t> </a:t>
            </a:r>
            <a:r>
              <a:rPr lang="en-US" sz="3200" b="1" dirty="0">
                <a:latin typeface="Arial"/>
                <a:cs typeface="Arial"/>
              </a:rPr>
              <a:t>But by the same word the heavens and earth that now exist are stored up for fire, being kept until the day of judgment and destruction of the ungodly</a:t>
            </a:r>
            <a:r>
              <a:rPr lang="en-US" sz="3200" b="1" dirty="0" smtClean="0">
                <a:latin typeface="Arial"/>
                <a:cs typeface="Arial"/>
              </a:rPr>
              <a:t>.  </a:t>
            </a:r>
            <a:r>
              <a:rPr lang="en-US" sz="3200" b="1" baseline="30000" dirty="0" smtClean="0">
                <a:latin typeface="Arial"/>
                <a:cs typeface="Arial"/>
              </a:rPr>
              <a:t>8</a:t>
            </a:r>
            <a:r>
              <a:rPr lang="en-US" sz="3200" b="1" baseline="30000" dirty="0">
                <a:latin typeface="Arial"/>
                <a:cs typeface="Arial"/>
              </a:rPr>
              <a:t> </a:t>
            </a:r>
            <a:r>
              <a:rPr lang="en-US" sz="3200" b="1" dirty="0" smtClean="0">
                <a:latin typeface="Arial"/>
                <a:cs typeface="Arial"/>
              </a:rPr>
              <a:t>But do </a:t>
            </a:r>
            <a:r>
              <a:rPr lang="en-US" sz="3200" b="1" dirty="0">
                <a:latin typeface="Arial"/>
                <a:cs typeface="Arial"/>
              </a:rPr>
              <a:t>not overlook this one fact, </a:t>
            </a:r>
            <a:r>
              <a:rPr lang="en-US" sz="3200" b="1" dirty="0" smtClean="0">
                <a:latin typeface="Arial"/>
                <a:cs typeface="Arial"/>
              </a:rPr>
              <a:t>beloved, that </a:t>
            </a:r>
            <a:r>
              <a:rPr lang="en-US" sz="3200" b="1" dirty="0">
                <a:latin typeface="Arial"/>
                <a:cs typeface="Arial"/>
              </a:rPr>
              <a:t>with the Lord one day is as a </a:t>
            </a:r>
            <a:r>
              <a:rPr lang="en-US" sz="3200" b="1" dirty="0" smtClean="0">
                <a:latin typeface="Arial"/>
                <a:cs typeface="Arial"/>
              </a:rPr>
              <a:t>thousand</a:t>
            </a:r>
            <a:endParaRPr lang="en-US" sz="3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8488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="" xmlns:a16="http://schemas.microsoft.com/office/drawing/2014/main" id="{1585FF97-3898-4693-B62F-5ECCBE960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151"/>
            <a:ext cx="2544896" cy="25448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EAA93F2-D985-4A67-9ECC-12698CAEFBF7}"/>
              </a:ext>
            </a:extLst>
          </p:cNvPr>
          <p:cNvSpPr txBox="1"/>
          <p:nvPr/>
        </p:nvSpPr>
        <p:spPr>
          <a:xfrm>
            <a:off x="2930487" y="882752"/>
            <a:ext cx="5728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Bahnschrift" panose="020B0502040204020203" pitchFamily="34" charset="0"/>
              </a:rPr>
              <a:t>II Peter </a:t>
            </a:r>
            <a:r>
              <a:rPr lang="en-US" sz="4000" b="1" dirty="0" smtClean="0">
                <a:latin typeface="Bahnschrift" panose="020B0502040204020203" pitchFamily="34" charset="0"/>
              </a:rPr>
              <a:t>3:1-13</a:t>
            </a:r>
            <a:endParaRPr lang="en-US" sz="4000" b="1" dirty="0">
              <a:latin typeface="Bahnschrift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F0E492D-5ABB-4A81-8136-E724F6C73BC4}"/>
              </a:ext>
            </a:extLst>
          </p:cNvPr>
          <p:cNvSpPr txBox="1"/>
          <p:nvPr/>
        </p:nvSpPr>
        <p:spPr>
          <a:xfrm>
            <a:off x="319489" y="2798284"/>
            <a:ext cx="84719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years</a:t>
            </a:r>
            <a:r>
              <a:rPr lang="en-US" sz="3200" b="1" dirty="0">
                <a:latin typeface="Arial"/>
                <a:cs typeface="Arial"/>
              </a:rPr>
              <a:t>, and a thousand years as one day. </a:t>
            </a:r>
            <a:r>
              <a:rPr lang="en-US" sz="3200" b="1" baseline="30000" dirty="0">
                <a:latin typeface="Arial"/>
                <a:cs typeface="Arial"/>
              </a:rPr>
              <a:t>9 </a:t>
            </a:r>
            <a:r>
              <a:rPr lang="en-US" sz="3200" b="1" dirty="0">
                <a:latin typeface="Arial"/>
                <a:cs typeface="Arial"/>
              </a:rPr>
              <a:t>The Lord is not slow to fulfill his promise as some count slowness, but is patient toward you, not wishing that any should perish, but that all should reach repentance. </a:t>
            </a:r>
          </a:p>
        </p:txBody>
      </p:sp>
    </p:spTree>
    <p:extLst>
      <p:ext uri="{BB962C8B-B14F-4D97-AF65-F5344CB8AC3E}">
        <p14:creationId xmlns:p14="http://schemas.microsoft.com/office/powerpoint/2010/main" val="2499408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="" xmlns:a16="http://schemas.microsoft.com/office/drawing/2014/main" id="{1585FF97-3898-4693-B62F-5ECCBE960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151"/>
            <a:ext cx="2544896" cy="25448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EAA93F2-D985-4A67-9ECC-12698CAEFBF7}"/>
              </a:ext>
            </a:extLst>
          </p:cNvPr>
          <p:cNvSpPr txBox="1"/>
          <p:nvPr/>
        </p:nvSpPr>
        <p:spPr>
          <a:xfrm>
            <a:off x="2930487" y="882752"/>
            <a:ext cx="5728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Bahnschrift" panose="020B0502040204020203" pitchFamily="34" charset="0"/>
              </a:rPr>
              <a:t>II Peter </a:t>
            </a:r>
            <a:r>
              <a:rPr lang="en-US" sz="4000" b="1" dirty="0" smtClean="0">
                <a:latin typeface="Bahnschrift" panose="020B0502040204020203" pitchFamily="34" charset="0"/>
              </a:rPr>
              <a:t>3:1-13</a:t>
            </a:r>
            <a:endParaRPr lang="en-US" sz="4000" b="1" dirty="0">
              <a:latin typeface="Bahnschrift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F0E492D-5ABB-4A81-8136-E724F6C73BC4}"/>
              </a:ext>
            </a:extLst>
          </p:cNvPr>
          <p:cNvSpPr txBox="1"/>
          <p:nvPr/>
        </p:nvSpPr>
        <p:spPr>
          <a:xfrm>
            <a:off x="319489" y="2798284"/>
            <a:ext cx="84719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latin typeface="Arial"/>
                <a:cs typeface="Arial"/>
              </a:rPr>
              <a:t>10</a:t>
            </a:r>
            <a:r>
              <a:rPr lang="en-US" sz="3200" b="1" baseline="30000" dirty="0">
                <a:latin typeface="Arial"/>
                <a:cs typeface="Arial"/>
              </a:rPr>
              <a:t> </a:t>
            </a:r>
            <a:r>
              <a:rPr lang="en-US" sz="3200" b="1" dirty="0">
                <a:latin typeface="Arial"/>
                <a:cs typeface="Arial"/>
              </a:rPr>
              <a:t>But the day of the Lord will come like a thief, and then the heavens will pass away with a roar, and the heavenly bodies will be burned up and dissolved, and the earth and the works that are done on it will be exposed</a:t>
            </a:r>
            <a:r>
              <a:rPr lang="en-US" sz="3200" b="1" dirty="0" smtClean="0">
                <a:latin typeface="Arial"/>
                <a:cs typeface="Arial"/>
              </a:rPr>
              <a:t>.</a:t>
            </a:r>
            <a:endParaRPr lang="en-US" sz="3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6913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="" xmlns:a16="http://schemas.microsoft.com/office/drawing/2014/main" id="{1585FF97-3898-4693-B62F-5ECCBE960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151"/>
            <a:ext cx="2544896" cy="25448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EAA93F2-D985-4A67-9ECC-12698CAEFBF7}"/>
              </a:ext>
            </a:extLst>
          </p:cNvPr>
          <p:cNvSpPr txBox="1"/>
          <p:nvPr/>
        </p:nvSpPr>
        <p:spPr>
          <a:xfrm>
            <a:off x="2930487" y="882752"/>
            <a:ext cx="5728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Bahnschrift" panose="020B0502040204020203" pitchFamily="34" charset="0"/>
              </a:rPr>
              <a:t>II Peter </a:t>
            </a:r>
            <a:r>
              <a:rPr lang="en-US" sz="4000" b="1" dirty="0" smtClean="0">
                <a:latin typeface="Bahnschrift" panose="020B0502040204020203" pitchFamily="34" charset="0"/>
              </a:rPr>
              <a:t>3:1-13</a:t>
            </a:r>
            <a:endParaRPr lang="en-US" sz="4000" b="1" dirty="0">
              <a:latin typeface="Bahnschrift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F0E492D-5ABB-4A81-8136-E724F6C73BC4}"/>
              </a:ext>
            </a:extLst>
          </p:cNvPr>
          <p:cNvSpPr txBox="1"/>
          <p:nvPr/>
        </p:nvSpPr>
        <p:spPr>
          <a:xfrm>
            <a:off x="319489" y="2798284"/>
            <a:ext cx="84719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latin typeface="Arial"/>
                <a:cs typeface="Arial"/>
              </a:rPr>
              <a:t>11</a:t>
            </a:r>
            <a:r>
              <a:rPr lang="en-US" sz="3200" b="1" baseline="30000" dirty="0">
                <a:latin typeface="Arial"/>
                <a:cs typeface="Arial"/>
              </a:rPr>
              <a:t> </a:t>
            </a:r>
            <a:r>
              <a:rPr lang="en-US" sz="3200" b="1" dirty="0">
                <a:latin typeface="Arial"/>
                <a:cs typeface="Arial"/>
              </a:rPr>
              <a:t>Since all these things are thus to be dissolved, what sort of people ought you to be in lives of holiness and godliness</a:t>
            </a:r>
            <a:r>
              <a:rPr lang="en-US" sz="3200" b="1" dirty="0" smtClean="0">
                <a:latin typeface="Arial"/>
                <a:cs typeface="Arial"/>
              </a:rPr>
              <a:t>,</a:t>
            </a:r>
            <a:r>
              <a:rPr lang="en-US" sz="3200" b="1" baseline="30000" dirty="0" smtClean="0">
                <a:latin typeface="Arial"/>
                <a:cs typeface="Arial"/>
              </a:rPr>
              <a:t>12</a:t>
            </a:r>
            <a:r>
              <a:rPr lang="en-US" sz="3200" b="1" baseline="30000" dirty="0">
                <a:latin typeface="Arial"/>
                <a:cs typeface="Arial"/>
              </a:rPr>
              <a:t> </a:t>
            </a:r>
            <a:r>
              <a:rPr lang="en-US" sz="3200" b="1" dirty="0">
                <a:latin typeface="Arial"/>
                <a:cs typeface="Arial"/>
              </a:rPr>
              <a:t>waiting for and hastening the coming of the day of God, because of which the heavens will be set on fire and dissolved, </a:t>
            </a:r>
          </a:p>
        </p:txBody>
      </p:sp>
    </p:spTree>
    <p:extLst>
      <p:ext uri="{BB962C8B-B14F-4D97-AF65-F5344CB8AC3E}">
        <p14:creationId xmlns:p14="http://schemas.microsoft.com/office/powerpoint/2010/main" val="1226459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="" xmlns:a16="http://schemas.microsoft.com/office/drawing/2014/main" id="{1585FF97-3898-4693-B62F-5ECCBE960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151"/>
            <a:ext cx="2544896" cy="254489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EAA93F2-D985-4A67-9ECC-12698CAEFBF7}"/>
              </a:ext>
            </a:extLst>
          </p:cNvPr>
          <p:cNvSpPr txBox="1"/>
          <p:nvPr/>
        </p:nvSpPr>
        <p:spPr>
          <a:xfrm>
            <a:off x="2930487" y="882752"/>
            <a:ext cx="5728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Bahnschrift" panose="020B0502040204020203" pitchFamily="34" charset="0"/>
              </a:rPr>
              <a:t>II Peter </a:t>
            </a:r>
            <a:r>
              <a:rPr lang="en-US" sz="4000" b="1" dirty="0" smtClean="0">
                <a:latin typeface="Bahnschrift" panose="020B0502040204020203" pitchFamily="34" charset="0"/>
              </a:rPr>
              <a:t>3:1-13</a:t>
            </a:r>
            <a:endParaRPr lang="en-US" sz="4000" b="1" dirty="0">
              <a:latin typeface="Bahnschrift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F0E492D-5ABB-4A81-8136-E724F6C73BC4}"/>
              </a:ext>
            </a:extLst>
          </p:cNvPr>
          <p:cNvSpPr txBox="1"/>
          <p:nvPr/>
        </p:nvSpPr>
        <p:spPr>
          <a:xfrm>
            <a:off x="319489" y="2798284"/>
            <a:ext cx="847197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and</a:t>
            </a:r>
            <a:r>
              <a:rPr lang="en-US" sz="3200" b="1" dirty="0">
                <a:latin typeface="Arial"/>
                <a:cs typeface="Arial"/>
              </a:rPr>
              <a:t> the heavenly bodies will melt as they burn! </a:t>
            </a:r>
            <a:r>
              <a:rPr lang="en-US" sz="3200" b="1" baseline="30000" dirty="0">
                <a:latin typeface="Arial"/>
                <a:cs typeface="Arial"/>
              </a:rPr>
              <a:t>13 </a:t>
            </a:r>
            <a:r>
              <a:rPr lang="en-US" sz="3200" b="1" dirty="0">
                <a:latin typeface="Arial"/>
                <a:cs typeface="Arial"/>
              </a:rPr>
              <a:t>But according to his promise we are waiting for new heavens and a new earth in which righteousness dwells.</a:t>
            </a:r>
          </a:p>
        </p:txBody>
      </p:sp>
    </p:spTree>
    <p:extLst>
      <p:ext uri="{BB962C8B-B14F-4D97-AF65-F5344CB8AC3E}">
        <p14:creationId xmlns:p14="http://schemas.microsoft.com/office/powerpoint/2010/main" val="3804177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1351</TotalTime>
  <Words>129</Words>
  <Application>Microsoft Macintosh PowerPoint</Application>
  <PresentationFormat>On-screen Show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Davis</dc:creator>
  <cp:lastModifiedBy>Apple User</cp:lastModifiedBy>
  <cp:revision>18</cp:revision>
  <dcterms:created xsi:type="dcterms:W3CDTF">2018-06-25T19:23:22Z</dcterms:created>
  <dcterms:modified xsi:type="dcterms:W3CDTF">2018-08-16T18:54:35Z</dcterms:modified>
</cp:coreProperties>
</file>