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74" r:id="rId5"/>
    <p:sldId id="275" r:id="rId6"/>
    <p:sldId id="276" r:id="rId7"/>
    <p:sldId id="277" r:id="rId8"/>
    <p:sldId id="286" r:id="rId9"/>
    <p:sldId id="279" r:id="rId10"/>
    <p:sldId id="280" r:id="rId11"/>
    <p:sldId id="281" r:id="rId12"/>
    <p:sldId id="282" r:id="rId13"/>
    <p:sldId id="285" r:id="rId14"/>
    <p:sldId id="278" r:id="rId15"/>
    <p:sldId id="283" r:id="rId16"/>
    <p:sldId id="284" r:id="rId17"/>
    <p:sldId id="26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BB24"/>
    <a:srgbClr val="532451"/>
    <a:srgbClr val="5B1454"/>
    <a:srgbClr val="6C2F99"/>
    <a:srgbClr val="5F2987"/>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2" d="100"/>
          <a:sy n="112" d="100"/>
        </p:scale>
        <p:origin x="-1952"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E3B6B8-4DE5-4A1B-9B6C-81567583A7AE}"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BB754-A4FF-47BA-B1A2-4EB5BFFF32DA}" type="slidenum">
              <a:rPr lang="en-US" smtClean="0"/>
              <a:t>‹#›</a:t>
            </a:fld>
            <a:endParaRPr lang="en-US"/>
          </a:p>
        </p:txBody>
      </p:sp>
    </p:spTree>
    <p:extLst>
      <p:ext uri="{BB962C8B-B14F-4D97-AF65-F5344CB8AC3E}">
        <p14:creationId xmlns:p14="http://schemas.microsoft.com/office/powerpoint/2010/main" val="3562917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3B6B8-4DE5-4A1B-9B6C-81567583A7AE}"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BB754-A4FF-47BA-B1A2-4EB5BFFF32DA}" type="slidenum">
              <a:rPr lang="en-US" smtClean="0"/>
              <a:t>‹#›</a:t>
            </a:fld>
            <a:endParaRPr lang="en-US"/>
          </a:p>
        </p:txBody>
      </p:sp>
    </p:spTree>
    <p:extLst>
      <p:ext uri="{BB962C8B-B14F-4D97-AF65-F5344CB8AC3E}">
        <p14:creationId xmlns:p14="http://schemas.microsoft.com/office/powerpoint/2010/main" val="4015094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3B6B8-4DE5-4A1B-9B6C-81567583A7AE}"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BB754-A4FF-47BA-B1A2-4EB5BFFF32DA}" type="slidenum">
              <a:rPr lang="en-US" smtClean="0"/>
              <a:t>‹#›</a:t>
            </a:fld>
            <a:endParaRPr lang="en-US"/>
          </a:p>
        </p:txBody>
      </p:sp>
    </p:spTree>
    <p:extLst>
      <p:ext uri="{BB962C8B-B14F-4D97-AF65-F5344CB8AC3E}">
        <p14:creationId xmlns:p14="http://schemas.microsoft.com/office/powerpoint/2010/main" val="2641308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3B6B8-4DE5-4A1B-9B6C-81567583A7AE}"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BB754-A4FF-47BA-B1A2-4EB5BFFF32DA}" type="slidenum">
              <a:rPr lang="en-US" smtClean="0"/>
              <a:t>‹#›</a:t>
            </a:fld>
            <a:endParaRPr lang="en-US"/>
          </a:p>
        </p:txBody>
      </p:sp>
    </p:spTree>
    <p:extLst>
      <p:ext uri="{BB962C8B-B14F-4D97-AF65-F5344CB8AC3E}">
        <p14:creationId xmlns:p14="http://schemas.microsoft.com/office/powerpoint/2010/main" val="233449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E3B6B8-4DE5-4A1B-9B6C-81567583A7AE}"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BB754-A4FF-47BA-B1A2-4EB5BFFF32DA}" type="slidenum">
              <a:rPr lang="en-US" smtClean="0"/>
              <a:t>‹#›</a:t>
            </a:fld>
            <a:endParaRPr lang="en-US"/>
          </a:p>
        </p:txBody>
      </p:sp>
    </p:spTree>
    <p:extLst>
      <p:ext uri="{BB962C8B-B14F-4D97-AF65-F5344CB8AC3E}">
        <p14:creationId xmlns:p14="http://schemas.microsoft.com/office/powerpoint/2010/main" val="2621354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E3B6B8-4DE5-4A1B-9B6C-81567583A7AE}"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BB754-A4FF-47BA-B1A2-4EB5BFFF32DA}" type="slidenum">
              <a:rPr lang="en-US" smtClean="0"/>
              <a:t>‹#›</a:t>
            </a:fld>
            <a:endParaRPr lang="en-US"/>
          </a:p>
        </p:txBody>
      </p:sp>
    </p:spTree>
    <p:extLst>
      <p:ext uri="{BB962C8B-B14F-4D97-AF65-F5344CB8AC3E}">
        <p14:creationId xmlns:p14="http://schemas.microsoft.com/office/powerpoint/2010/main" val="3338857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E3B6B8-4DE5-4A1B-9B6C-81567583A7AE}" type="datetimeFigureOut">
              <a:rPr lang="en-US" smtClean="0"/>
              <a:t>7/31/18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6BB754-A4FF-47BA-B1A2-4EB5BFFF32DA}" type="slidenum">
              <a:rPr lang="en-US" smtClean="0"/>
              <a:t>‹#›</a:t>
            </a:fld>
            <a:endParaRPr lang="en-US"/>
          </a:p>
        </p:txBody>
      </p:sp>
    </p:spTree>
    <p:extLst>
      <p:ext uri="{BB962C8B-B14F-4D97-AF65-F5344CB8AC3E}">
        <p14:creationId xmlns:p14="http://schemas.microsoft.com/office/powerpoint/2010/main" val="3297356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E3B6B8-4DE5-4A1B-9B6C-81567583A7AE}" type="datetimeFigureOut">
              <a:rPr lang="en-US" smtClean="0"/>
              <a:t>7/31/18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6BB754-A4FF-47BA-B1A2-4EB5BFFF32DA}" type="slidenum">
              <a:rPr lang="en-US" smtClean="0"/>
              <a:t>‹#›</a:t>
            </a:fld>
            <a:endParaRPr lang="en-US"/>
          </a:p>
        </p:txBody>
      </p:sp>
    </p:spTree>
    <p:extLst>
      <p:ext uri="{BB962C8B-B14F-4D97-AF65-F5344CB8AC3E}">
        <p14:creationId xmlns:p14="http://schemas.microsoft.com/office/powerpoint/2010/main" val="52134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E3B6B8-4DE5-4A1B-9B6C-81567583A7AE}" type="datetimeFigureOut">
              <a:rPr lang="en-US" smtClean="0"/>
              <a:t>7/31/18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6BB754-A4FF-47BA-B1A2-4EB5BFFF32DA}" type="slidenum">
              <a:rPr lang="en-US" smtClean="0"/>
              <a:t>‹#›</a:t>
            </a:fld>
            <a:endParaRPr lang="en-US"/>
          </a:p>
        </p:txBody>
      </p:sp>
    </p:spTree>
    <p:extLst>
      <p:ext uri="{BB962C8B-B14F-4D97-AF65-F5344CB8AC3E}">
        <p14:creationId xmlns:p14="http://schemas.microsoft.com/office/powerpoint/2010/main" val="3065819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E3B6B8-4DE5-4A1B-9B6C-81567583A7AE}"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BB754-A4FF-47BA-B1A2-4EB5BFFF32DA}" type="slidenum">
              <a:rPr lang="en-US" smtClean="0"/>
              <a:t>‹#›</a:t>
            </a:fld>
            <a:endParaRPr lang="en-US"/>
          </a:p>
        </p:txBody>
      </p:sp>
    </p:spTree>
    <p:extLst>
      <p:ext uri="{BB962C8B-B14F-4D97-AF65-F5344CB8AC3E}">
        <p14:creationId xmlns:p14="http://schemas.microsoft.com/office/powerpoint/2010/main" val="2514114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E3B6B8-4DE5-4A1B-9B6C-81567583A7AE}"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BB754-A4FF-47BA-B1A2-4EB5BFFF32DA}" type="slidenum">
              <a:rPr lang="en-US" smtClean="0"/>
              <a:t>‹#›</a:t>
            </a:fld>
            <a:endParaRPr lang="en-US"/>
          </a:p>
        </p:txBody>
      </p:sp>
    </p:spTree>
    <p:extLst>
      <p:ext uri="{BB962C8B-B14F-4D97-AF65-F5344CB8AC3E}">
        <p14:creationId xmlns:p14="http://schemas.microsoft.com/office/powerpoint/2010/main" val="19559639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3B6B8-4DE5-4A1B-9B6C-81567583A7AE}" type="datetimeFigureOut">
              <a:rPr lang="en-US" smtClean="0"/>
              <a:t>7/31/18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BB754-A4FF-47BA-B1A2-4EB5BFFF32DA}" type="slidenum">
              <a:rPr lang="en-US" smtClean="0"/>
              <a:t>‹#›</a:t>
            </a:fld>
            <a:endParaRPr lang="en-US"/>
          </a:p>
        </p:txBody>
      </p:sp>
    </p:spTree>
    <p:extLst>
      <p:ext uri="{BB962C8B-B14F-4D97-AF65-F5344CB8AC3E}">
        <p14:creationId xmlns:p14="http://schemas.microsoft.com/office/powerpoint/2010/main" val="25044839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 xmlns:a16="http://schemas.microsoft.com/office/drawing/2014/main" id="{1585FF97-3898-4693-B62F-5ECCBE960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3792" y="197051"/>
            <a:ext cx="5080000" cy="5080000"/>
          </a:xfrm>
          <a:prstGeom prst="rect">
            <a:avLst/>
          </a:prstGeom>
        </p:spPr>
      </p:pic>
      <p:sp>
        <p:nvSpPr>
          <p:cNvPr id="27" name="Rectangle 26">
            <a:extLst>
              <a:ext uri="{FF2B5EF4-FFF2-40B4-BE49-F238E27FC236}">
                <a16:creationId xmlns="" xmlns:a16="http://schemas.microsoft.com/office/drawing/2014/main" id="{0E6DBD11-F3BB-4A7C-957B-0B3D546316D8}"/>
              </a:ext>
            </a:extLst>
          </p:cNvPr>
          <p:cNvSpPr/>
          <p:nvPr/>
        </p:nvSpPr>
        <p:spPr>
          <a:xfrm>
            <a:off x="0" y="5194290"/>
            <a:ext cx="9140933" cy="1323439"/>
          </a:xfrm>
          <a:prstGeom prst="rect">
            <a:avLst/>
          </a:prstGeom>
          <a:noFill/>
        </p:spPr>
        <p:txBody>
          <a:bodyPr wrap="square" lIns="91440" tIns="45720" rIns="91440" bIns="45720">
            <a:spAutoFit/>
          </a:bodyPr>
          <a:lstStyle/>
          <a:p>
            <a:pPr algn="ctr"/>
            <a:r>
              <a:rPr lang="en-US" sz="4000" b="1" cap="none" spc="0" dirty="0" smtClean="0">
                <a:ln w="13462">
                  <a:solidFill>
                    <a:schemeClr val="bg1"/>
                  </a:solidFill>
                  <a:prstDash val="solid"/>
                </a:ln>
                <a:gradFill>
                  <a:gsLst>
                    <a:gs pos="0">
                      <a:srgbClr val="F5BB24"/>
                    </a:gs>
                    <a:gs pos="50000">
                      <a:srgbClr val="5B1454"/>
                    </a:gs>
                    <a:gs pos="100000">
                      <a:srgbClr val="532451"/>
                    </a:gs>
                  </a:gsLst>
                  <a:lin ang="0" scaled="1"/>
                </a:gradFill>
                <a:effectLst>
                  <a:outerShdw dist="38100" dir="2700000" algn="bl" rotWithShape="0">
                    <a:schemeClr val="accent5"/>
                  </a:outerShdw>
                </a:effectLst>
                <a:latin typeface="Bahnschrift" panose="020B0502040204020203" pitchFamily="34" charset="0"/>
              </a:rPr>
              <a:t>The </a:t>
            </a:r>
            <a:r>
              <a:rPr lang="en-US" sz="4000" b="1" cap="none" spc="0" dirty="0" smtClean="0">
                <a:ln w="13462">
                  <a:solidFill>
                    <a:schemeClr val="bg1"/>
                  </a:solidFill>
                  <a:prstDash val="solid"/>
                </a:ln>
                <a:gradFill>
                  <a:gsLst>
                    <a:gs pos="0">
                      <a:srgbClr val="F5BB24"/>
                    </a:gs>
                    <a:gs pos="50000">
                      <a:srgbClr val="5B1454"/>
                    </a:gs>
                    <a:gs pos="100000">
                      <a:srgbClr val="532451"/>
                    </a:gs>
                  </a:gsLst>
                  <a:lin ang="0" scaled="1"/>
                </a:gradFill>
                <a:effectLst>
                  <a:outerShdw dist="38100" dir="2700000" algn="bl" rotWithShape="0">
                    <a:schemeClr val="accent5"/>
                  </a:outerShdw>
                </a:effectLst>
                <a:latin typeface="Bahnschrift" panose="020B0502040204020203" pitchFamily="34" charset="0"/>
              </a:rPr>
              <a:t>Threat to Authentic Faith Pt. 1</a:t>
            </a:r>
            <a:endParaRPr lang="en-US" sz="4000" b="1" cap="none" spc="0" dirty="0">
              <a:ln w="13462">
                <a:solidFill>
                  <a:schemeClr val="bg1"/>
                </a:solidFill>
                <a:prstDash val="solid"/>
              </a:ln>
              <a:gradFill>
                <a:gsLst>
                  <a:gs pos="0">
                    <a:srgbClr val="F5BB24"/>
                  </a:gs>
                  <a:gs pos="50000">
                    <a:srgbClr val="5B1454"/>
                  </a:gs>
                  <a:gs pos="100000">
                    <a:srgbClr val="532451"/>
                  </a:gs>
                </a:gsLst>
                <a:lin ang="0" scaled="1"/>
              </a:gradFill>
              <a:effectLst>
                <a:outerShdw dist="38100" dir="2700000" algn="bl" rotWithShape="0">
                  <a:schemeClr val="accent5"/>
                </a:outerShdw>
              </a:effectLst>
              <a:latin typeface="Bahnschrift" panose="020B0502040204020203" pitchFamily="34" charset="0"/>
            </a:endParaRPr>
          </a:p>
          <a:p>
            <a:pPr algn="ctr"/>
            <a:r>
              <a:rPr lang="en-US" sz="4000" b="1" cap="none" spc="0" dirty="0">
                <a:ln w="13462">
                  <a:solidFill>
                    <a:schemeClr val="bg1"/>
                  </a:solidFill>
                  <a:prstDash val="solid"/>
                </a:ln>
                <a:gradFill>
                  <a:gsLst>
                    <a:gs pos="0">
                      <a:srgbClr val="F5BB24"/>
                    </a:gs>
                    <a:gs pos="50000">
                      <a:srgbClr val="5B1454"/>
                    </a:gs>
                    <a:gs pos="100000">
                      <a:srgbClr val="532451"/>
                    </a:gs>
                  </a:gsLst>
                  <a:lin ang="0" scaled="1"/>
                </a:gradFill>
                <a:effectLst>
                  <a:outerShdw dist="38100" dir="2700000" algn="bl" rotWithShape="0">
                    <a:schemeClr val="accent5"/>
                  </a:outerShdw>
                </a:effectLst>
                <a:latin typeface="Bahnschrift" panose="020B0502040204020203" pitchFamily="34" charset="0"/>
              </a:rPr>
              <a:t>II Peter </a:t>
            </a:r>
            <a:r>
              <a:rPr lang="en-US" sz="4000" b="1" cap="none" spc="0" dirty="0" smtClean="0">
                <a:ln w="13462">
                  <a:solidFill>
                    <a:schemeClr val="bg1"/>
                  </a:solidFill>
                  <a:prstDash val="solid"/>
                </a:ln>
                <a:gradFill>
                  <a:gsLst>
                    <a:gs pos="0">
                      <a:srgbClr val="F5BB24"/>
                    </a:gs>
                    <a:gs pos="50000">
                      <a:srgbClr val="5B1454"/>
                    </a:gs>
                    <a:gs pos="100000">
                      <a:srgbClr val="532451"/>
                    </a:gs>
                  </a:gsLst>
                  <a:lin ang="0" scaled="1"/>
                </a:gradFill>
                <a:effectLst>
                  <a:outerShdw dist="38100" dir="2700000" algn="bl" rotWithShape="0">
                    <a:schemeClr val="accent5"/>
                  </a:outerShdw>
                </a:effectLst>
                <a:latin typeface="Bahnschrift" panose="020B0502040204020203" pitchFamily="34" charset="0"/>
              </a:rPr>
              <a:t>2:1-10a</a:t>
            </a:r>
            <a:endParaRPr lang="en-US" sz="4000" b="1" cap="none" spc="0" dirty="0">
              <a:ln w="13462">
                <a:solidFill>
                  <a:schemeClr val="bg1"/>
                </a:solidFill>
                <a:prstDash val="solid"/>
              </a:ln>
              <a:gradFill>
                <a:gsLst>
                  <a:gs pos="0">
                    <a:srgbClr val="F5BB24"/>
                  </a:gs>
                  <a:gs pos="50000">
                    <a:srgbClr val="5B1454"/>
                  </a:gs>
                  <a:gs pos="100000">
                    <a:srgbClr val="532451"/>
                  </a:gs>
                </a:gsLst>
                <a:lin ang="0" scaled="1"/>
              </a:gradFill>
              <a:effectLst>
                <a:outerShdw dist="38100" dir="2700000" algn="bl" rotWithShape="0">
                  <a:schemeClr val="accent5"/>
                </a:outerShdw>
              </a:effectLst>
              <a:latin typeface="Bahnschrift" panose="020B0502040204020203" pitchFamily="34" charset="0"/>
            </a:endParaRPr>
          </a:p>
        </p:txBody>
      </p:sp>
    </p:spTree>
    <p:extLst>
      <p:ext uri="{BB962C8B-B14F-4D97-AF65-F5344CB8AC3E}">
        <p14:creationId xmlns:p14="http://schemas.microsoft.com/office/powerpoint/2010/main" val="264112877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 xmlns:a16="http://schemas.microsoft.com/office/drawing/2014/main" id="{1585FF97-3898-4693-B62F-5ECCBE960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151"/>
            <a:ext cx="2544896" cy="2544896"/>
          </a:xfrm>
          <a:prstGeom prst="rect">
            <a:avLst/>
          </a:prstGeom>
        </p:spPr>
      </p:pic>
      <p:sp>
        <p:nvSpPr>
          <p:cNvPr id="2" name="TextBox 1">
            <a:extLst>
              <a:ext uri="{FF2B5EF4-FFF2-40B4-BE49-F238E27FC236}">
                <a16:creationId xmlns="" xmlns:a16="http://schemas.microsoft.com/office/drawing/2014/main" id="{CEAA93F2-D985-4A67-9ECC-12698CAEFBF7}"/>
              </a:ext>
            </a:extLst>
          </p:cNvPr>
          <p:cNvSpPr txBox="1"/>
          <p:nvPr/>
        </p:nvSpPr>
        <p:spPr>
          <a:xfrm>
            <a:off x="562831" y="2459039"/>
            <a:ext cx="8130448" cy="4154983"/>
          </a:xfrm>
          <a:prstGeom prst="rect">
            <a:avLst/>
          </a:prstGeom>
          <a:noFill/>
        </p:spPr>
        <p:txBody>
          <a:bodyPr wrap="square" rtlCol="0">
            <a:spAutoFit/>
          </a:bodyPr>
          <a:lstStyle/>
          <a:p>
            <a:r>
              <a:rPr lang="en-US" sz="3200" b="1" dirty="0" smtClean="0">
                <a:latin typeface="Arial"/>
                <a:cs typeface="Arial"/>
              </a:rPr>
              <a:t>The </a:t>
            </a:r>
            <a:r>
              <a:rPr lang="en-US" sz="3200" b="1" u="sng" dirty="0" smtClean="0">
                <a:latin typeface="Arial"/>
                <a:cs typeface="Arial"/>
              </a:rPr>
              <a:t>Method</a:t>
            </a:r>
            <a:r>
              <a:rPr lang="en-US" sz="3200" b="1" dirty="0" smtClean="0">
                <a:latin typeface="Arial"/>
                <a:cs typeface="Arial"/>
              </a:rPr>
              <a:t> of </a:t>
            </a:r>
            <a:r>
              <a:rPr lang="en-US" sz="3200" b="1" dirty="0">
                <a:latin typeface="Arial"/>
                <a:cs typeface="Arial"/>
              </a:rPr>
              <a:t>false teachers</a:t>
            </a:r>
          </a:p>
          <a:p>
            <a:r>
              <a:rPr lang="en-US" sz="3200" b="1" dirty="0">
                <a:latin typeface="Arial"/>
                <a:cs typeface="Arial"/>
              </a:rPr>
              <a:t> </a:t>
            </a:r>
          </a:p>
          <a:p>
            <a:r>
              <a:rPr lang="en-US" sz="3200" b="1" dirty="0">
                <a:latin typeface="Arial"/>
                <a:cs typeface="Arial"/>
              </a:rPr>
              <a:t>The </a:t>
            </a:r>
            <a:r>
              <a:rPr lang="en-US" sz="3200" b="1" u="sng" dirty="0" smtClean="0">
                <a:latin typeface="Arial"/>
                <a:cs typeface="Arial"/>
              </a:rPr>
              <a:t>Message</a:t>
            </a:r>
            <a:r>
              <a:rPr lang="en-US" sz="3200" b="1" dirty="0" smtClean="0">
                <a:latin typeface="Arial"/>
                <a:cs typeface="Arial"/>
              </a:rPr>
              <a:t> </a:t>
            </a:r>
            <a:r>
              <a:rPr lang="en-US" sz="3200" b="1" dirty="0">
                <a:latin typeface="Arial"/>
                <a:cs typeface="Arial"/>
              </a:rPr>
              <a:t>of False Teachers</a:t>
            </a:r>
          </a:p>
          <a:p>
            <a:r>
              <a:rPr lang="en-US" sz="3200" b="1" dirty="0">
                <a:latin typeface="Arial"/>
                <a:cs typeface="Arial"/>
              </a:rPr>
              <a:t> </a:t>
            </a:r>
          </a:p>
          <a:p>
            <a:pPr marL="457200" lvl="0" indent="-457200">
              <a:buFont typeface="Arial"/>
              <a:buChar char="•"/>
            </a:pPr>
            <a:r>
              <a:rPr lang="en-US" sz="3200" b="1" dirty="0">
                <a:latin typeface="Arial"/>
                <a:cs typeface="Arial"/>
              </a:rPr>
              <a:t>Deny the </a:t>
            </a:r>
            <a:r>
              <a:rPr lang="en-US" sz="3200" b="1" dirty="0" smtClean="0">
                <a:latin typeface="Arial"/>
                <a:cs typeface="Arial"/>
              </a:rPr>
              <a:t>_______ of </a:t>
            </a:r>
            <a:r>
              <a:rPr lang="en-US" sz="3200" b="1" dirty="0">
                <a:latin typeface="Arial"/>
                <a:cs typeface="Arial"/>
              </a:rPr>
              <a:t>Christ </a:t>
            </a:r>
          </a:p>
          <a:p>
            <a:endParaRPr lang="en-US" sz="2000" b="1" dirty="0">
              <a:latin typeface="Arial"/>
              <a:cs typeface="Arial"/>
            </a:endParaRPr>
          </a:p>
          <a:p>
            <a:pPr marL="457200" lvl="0" indent="-457200">
              <a:buFont typeface="Arial"/>
              <a:buChar char="•"/>
            </a:pPr>
            <a:r>
              <a:rPr lang="en-US" sz="3200" b="1" dirty="0">
                <a:latin typeface="Arial"/>
                <a:cs typeface="Arial"/>
              </a:rPr>
              <a:t>Deny the </a:t>
            </a:r>
            <a:r>
              <a:rPr lang="en-US" sz="3200" b="1" dirty="0" smtClean="0">
                <a:latin typeface="Arial"/>
                <a:cs typeface="Arial"/>
              </a:rPr>
              <a:t>_____ of </a:t>
            </a:r>
            <a:r>
              <a:rPr lang="en-US" sz="3200" b="1" dirty="0">
                <a:latin typeface="Arial"/>
                <a:cs typeface="Arial"/>
              </a:rPr>
              <a:t>Christ</a:t>
            </a:r>
          </a:p>
          <a:p>
            <a:r>
              <a:rPr lang="en-US" sz="2000" b="1" dirty="0">
                <a:latin typeface="Arial"/>
                <a:cs typeface="Arial"/>
              </a:rPr>
              <a:t>	</a:t>
            </a:r>
            <a:endParaRPr lang="en-US" sz="3200" b="1" dirty="0">
              <a:latin typeface="Arial"/>
              <a:cs typeface="Arial"/>
            </a:endParaRPr>
          </a:p>
          <a:p>
            <a:pPr marL="457200" lvl="0" indent="-457200">
              <a:buFont typeface="Arial"/>
              <a:buChar char="•"/>
            </a:pPr>
            <a:r>
              <a:rPr lang="en-US" sz="3200" b="1" dirty="0">
                <a:latin typeface="Arial"/>
                <a:cs typeface="Arial"/>
              </a:rPr>
              <a:t>Deny the </a:t>
            </a:r>
            <a:r>
              <a:rPr lang="en-US" sz="3200" b="1" dirty="0" smtClean="0">
                <a:latin typeface="Arial"/>
                <a:cs typeface="Arial"/>
              </a:rPr>
              <a:t>_____ of Christ</a:t>
            </a:r>
            <a:endParaRPr lang="en-US" sz="3200" b="1" dirty="0">
              <a:latin typeface="Arial"/>
              <a:cs typeface="Arial"/>
            </a:endParaRPr>
          </a:p>
        </p:txBody>
      </p:sp>
    </p:spTree>
    <p:extLst>
      <p:ext uri="{BB962C8B-B14F-4D97-AF65-F5344CB8AC3E}">
        <p14:creationId xmlns:p14="http://schemas.microsoft.com/office/powerpoint/2010/main" val="353948053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 xmlns:a16="http://schemas.microsoft.com/office/drawing/2014/main" id="{1585FF97-3898-4693-B62F-5ECCBE960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151"/>
            <a:ext cx="2544896" cy="2544896"/>
          </a:xfrm>
          <a:prstGeom prst="rect">
            <a:avLst/>
          </a:prstGeom>
        </p:spPr>
      </p:pic>
      <p:sp>
        <p:nvSpPr>
          <p:cNvPr id="2" name="TextBox 1">
            <a:extLst>
              <a:ext uri="{FF2B5EF4-FFF2-40B4-BE49-F238E27FC236}">
                <a16:creationId xmlns="" xmlns:a16="http://schemas.microsoft.com/office/drawing/2014/main" id="{CEAA93F2-D985-4A67-9ECC-12698CAEFBF7}"/>
              </a:ext>
            </a:extLst>
          </p:cNvPr>
          <p:cNvSpPr txBox="1"/>
          <p:nvPr/>
        </p:nvSpPr>
        <p:spPr>
          <a:xfrm>
            <a:off x="562831" y="2459039"/>
            <a:ext cx="8130448" cy="4154983"/>
          </a:xfrm>
          <a:prstGeom prst="rect">
            <a:avLst/>
          </a:prstGeom>
          <a:noFill/>
        </p:spPr>
        <p:txBody>
          <a:bodyPr wrap="square" rtlCol="0">
            <a:spAutoFit/>
          </a:bodyPr>
          <a:lstStyle/>
          <a:p>
            <a:r>
              <a:rPr lang="en-US" sz="3200" b="1" dirty="0" smtClean="0">
                <a:latin typeface="Arial"/>
                <a:cs typeface="Arial"/>
              </a:rPr>
              <a:t>The </a:t>
            </a:r>
            <a:r>
              <a:rPr lang="en-US" sz="3200" b="1" u="sng" dirty="0" smtClean="0">
                <a:latin typeface="Arial"/>
                <a:cs typeface="Arial"/>
              </a:rPr>
              <a:t>Method</a:t>
            </a:r>
            <a:r>
              <a:rPr lang="en-US" sz="3200" b="1" dirty="0" smtClean="0">
                <a:latin typeface="Arial"/>
                <a:cs typeface="Arial"/>
              </a:rPr>
              <a:t> of </a:t>
            </a:r>
            <a:r>
              <a:rPr lang="en-US" sz="3200" b="1" dirty="0">
                <a:latin typeface="Arial"/>
                <a:cs typeface="Arial"/>
              </a:rPr>
              <a:t>false teachers</a:t>
            </a:r>
          </a:p>
          <a:p>
            <a:r>
              <a:rPr lang="en-US" sz="3200" b="1" dirty="0">
                <a:latin typeface="Arial"/>
                <a:cs typeface="Arial"/>
              </a:rPr>
              <a:t> </a:t>
            </a:r>
          </a:p>
          <a:p>
            <a:r>
              <a:rPr lang="en-US" sz="3200" b="1" dirty="0">
                <a:latin typeface="Arial"/>
                <a:cs typeface="Arial"/>
              </a:rPr>
              <a:t>The </a:t>
            </a:r>
            <a:r>
              <a:rPr lang="en-US" sz="3200" b="1" u="sng" dirty="0" smtClean="0">
                <a:latin typeface="Arial"/>
                <a:cs typeface="Arial"/>
              </a:rPr>
              <a:t>Message</a:t>
            </a:r>
            <a:r>
              <a:rPr lang="en-US" sz="3200" b="1" dirty="0" smtClean="0">
                <a:latin typeface="Arial"/>
                <a:cs typeface="Arial"/>
              </a:rPr>
              <a:t> </a:t>
            </a:r>
            <a:r>
              <a:rPr lang="en-US" sz="3200" b="1" dirty="0">
                <a:latin typeface="Arial"/>
                <a:cs typeface="Arial"/>
              </a:rPr>
              <a:t>of False Teachers</a:t>
            </a:r>
          </a:p>
          <a:p>
            <a:r>
              <a:rPr lang="en-US" sz="3200" b="1" dirty="0">
                <a:latin typeface="Arial"/>
                <a:cs typeface="Arial"/>
              </a:rPr>
              <a:t> </a:t>
            </a:r>
          </a:p>
          <a:p>
            <a:pPr marL="457200" lvl="0" indent="-457200">
              <a:buFont typeface="Arial"/>
              <a:buChar char="•"/>
            </a:pPr>
            <a:r>
              <a:rPr lang="en-US" sz="3200" b="1" dirty="0">
                <a:latin typeface="Arial"/>
                <a:cs typeface="Arial"/>
              </a:rPr>
              <a:t>Deny the </a:t>
            </a:r>
            <a:r>
              <a:rPr lang="en-US" sz="3200" b="1" u="sng" dirty="0" smtClean="0">
                <a:latin typeface="Arial"/>
                <a:cs typeface="Arial"/>
              </a:rPr>
              <a:t>Person</a:t>
            </a:r>
            <a:r>
              <a:rPr lang="en-US" sz="3200" b="1" dirty="0" smtClean="0">
                <a:latin typeface="Arial"/>
                <a:cs typeface="Arial"/>
              </a:rPr>
              <a:t> of </a:t>
            </a:r>
            <a:r>
              <a:rPr lang="en-US" sz="3200" b="1" dirty="0">
                <a:latin typeface="Arial"/>
                <a:cs typeface="Arial"/>
              </a:rPr>
              <a:t>Christ </a:t>
            </a:r>
          </a:p>
          <a:p>
            <a:endParaRPr lang="en-US" sz="2000" b="1" dirty="0">
              <a:latin typeface="Arial"/>
              <a:cs typeface="Arial"/>
            </a:endParaRPr>
          </a:p>
          <a:p>
            <a:pPr marL="457200" lvl="0" indent="-457200">
              <a:buFont typeface="Arial"/>
              <a:buChar char="•"/>
            </a:pPr>
            <a:r>
              <a:rPr lang="en-US" sz="3200" b="1" dirty="0">
                <a:latin typeface="Arial"/>
                <a:cs typeface="Arial"/>
              </a:rPr>
              <a:t>Deny the </a:t>
            </a:r>
            <a:r>
              <a:rPr lang="en-US" sz="3200" b="1" dirty="0" smtClean="0">
                <a:latin typeface="Arial"/>
                <a:cs typeface="Arial"/>
              </a:rPr>
              <a:t>_____ of </a:t>
            </a:r>
            <a:r>
              <a:rPr lang="en-US" sz="3200" b="1" dirty="0">
                <a:latin typeface="Arial"/>
                <a:cs typeface="Arial"/>
              </a:rPr>
              <a:t>Christ</a:t>
            </a:r>
          </a:p>
          <a:p>
            <a:r>
              <a:rPr lang="en-US" sz="2000" b="1" dirty="0">
                <a:latin typeface="Arial"/>
                <a:cs typeface="Arial"/>
              </a:rPr>
              <a:t>	</a:t>
            </a:r>
            <a:endParaRPr lang="en-US" sz="3200" b="1" dirty="0">
              <a:latin typeface="Arial"/>
              <a:cs typeface="Arial"/>
            </a:endParaRPr>
          </a:p>
          <a:p>
            <a:pPr marL="457200" lvl="0" indent="-457200">
              <a:buFont typeface="Arial"/>
              <a:buChar char="•"/>
            </a:pPr>
            <a:r>
              <a:rPr lang="en-US" sz="3200" b="1" dirty="0">
                <a:latin typeface="Arial"/>
                <a:cs typeface="Arial"/>
              </a:rPr>
              <a:t>Deny the </a:t>
            </a:r>
            <a:r>
              <a:rPr lang="en-US" sz="3200" b="1" dirty="0" smtClean="0">
                <a:latin typeface="Arial"/>
                <a:cs typeface="Arial"/>
              </a:rPr>
              <a:t>_____ of Christ</a:t>
            </a:r>
            <a:endParaRPr lang="en-US" sz="3200" b="1" dirty="0">
              <a:latin typeface="Arial"/>
              <a:cs typeface="Arial"/>
            </a:endParaRPr>
          </a:p>
        </p:txBody>
      </p:sp>
    </p:spTree>
    <p:extLst>
      <p:ext uri="{BB962C8B-B14F-4D97-AF65-F5344CB8AC3E}">
        <p14:creationId xmlns:p14="http://schemas.microsoft.com/office/powerpoint/2010/main" val="375952718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 xmlns:a16="http://schemas.microsoft.com/office/drawing/2014/main" id="{1585FF97-3898-4693-B62F-5ECCBE960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151"/>
            <a:ext cx="2544896" cy="2544896"/>
          </a:xfrm>
          <a:prstGeom prst="rect">
            <a:avLst/>
          </a:prstGeom>
        </p:spPr>
      </p:pic>
      <p:sp>
        <p:nvSpPr>
          <p:cNvPr id="2" name="TextBox 1">
            <a:extLst>
              <a:ext uri="{FF2B5EF4-FFF2-40B4-BE49-F238E27FC236}">
                <a16:creationId xmlns="" xmlns:a16="http://schemas.microsoft.com/office/drawing/2014/main" id="{CEAA93F2-D985-4A67-9ECC-12698CAEFBF7}"/>
              </a:ext>
            </a:extLst>
          </p:cNvPr>
          <p:cNvSpPr txBox="1"/>
          <p:nvPr/>
        </p:nvSpPr>
        <p:spPr>
          <a:xfrm>
            <a:off x="562831" y="2459039"/>
            <a:ext cx="8130448" cy="4154983"/>
          </a:xfrm>
          <a:prstGeom prst="rect">
            <a:avLst/>
          </a:prstGeom>
          <a:noFill/>
        </p:spPr>
        <p:txBody>
          <a:bodyPr wrap="square" rtlCol="0">
            <a:spAutoFit/>
          </a:bodyPr>
          <a:lstStyle/>
          <a:p>
            <a:r>
              <a:rPr lang="en-US" sz="3200" b="1" dirty="0" smtClean="0">
                <a:latin typeface="Arial"/>
                <a:cs typeface="Arial"/>
              </a:rPr>
              <a:t>The </a:t>
            </a:r>
            <a:r>
              <a:rPr lang="en-US" sz="3200" b="1" u="sng" dirty="0" smtClean="0">
                <a:latin typeface="Arial"/>
                <a:cs typeface="Arial"/>
              </a:rPr>
              <a:t>Method</a:t>
            </a:r>
            <a:r>
              <a:rPr lang="en-US" sz="3200" b="1" dirty="0" smtClean="0">
                <a:latin typeface="Arial"/>
                <a:cs typeface="Arial"/>
              </a:rPr>
              <a:t> of </a:t>
            </a:r>
            <a:r>
              <a:rPr lang="en-US" sz="3200" b="1" dirty="0">
                <a:latin typeface="Arial"/>
                <a:cs typeface="Arial"/>
              </a:rPr>
              <a:t>false teachers</a:t>
            </a:r>
          </a:p>
          <a:p>
            <a:r>
              <a:rPr lang="en-US" sz="3200" b="1" dirty="0">
                <a:latin typeface="Arial"/>
                <a:cs typeface="Arial"/>
              </a:rPr>
              <a:t> </a:t>
            </a:r>
          </a:p>
          <a:p>
            <a:r>
              <a:rPr lang="en-US" sz="3200" b="1" dirty="0">
                <a:latin typeface="Arial"/>
                <a:cs typeface="Arial"/>
              </a:rPr>
              <a:t>The </a:t>
            </a:r>
            <a:r>
              <a:rPr lang="en-US" sz="3200" b="1" u="sng" dirty="0" smtClean="0">
                <a:latin typeface="Arial"/>
                <a:cs typeface="Arial"/>
              </a:rPr>
              <a:t>Message</a:t>
            </a:r>
            <a:r>
              <a:rPr lang="en-US" sz="3200" b="1" dirty="0" smtClean="0">
                <a:latin typeface="Arial"/>
                <a:cs typeface="Arial"/>
              </a:rPr>
              <a:t> </a:t>
            </a:r>
            <a:r>
              <a:rPr lang="en-US" sz="3200" b="1" dirty="0">
                <a:latin typeface="Arial"/>
                <a:cs typeface="Arial"/>
              </a:rPr>
              <a:t>of False Teachers</a:t>
            </a:r>
          </a:p>
          <a:p>
            <a:r>
              <a:rPr lang="en-US" sz="3200" b="1" dirty="0">
                <a:latin typeface="Arial"/>
                <a:cs typeface="Arial"/>
              </a:rPr>
              <a:t> </a:t>
            </a:r>
          </a:p>
          <a:p>
            <a:pPr marL="457200" lvl="0" indent="-457200">
              <a:buFont typeface="Arial"/>
              <a:buChar char="•"/>
            </a:pPr>
            <a:r>
              <a:rPr lang="en-US" sz="3200" b="1" dirty="0">
                <a:latin typeface="Arial"/>
                <a:cs typeface="Arial"/>
              </a:rPr>
              <a:t>Deny the </a:t>
            </a:r>
            <a:r>
              <a:rPr lang="en-US" sz="3200" b="1" u="sng" dirty="0" smtClean="0">
                <a:latin typeface="Arial"/>
                <a:cs typeface="Arial"/>
              </a:rPr>
              <a:t>Person</a:t>
            </a:r>
            <a:r>
              <a:rPr lang="en-US" sz="3200" b="1" dirty="0" smtClean="0">
                <a:latin typeface="Arial"/>
                <a:cs typeface="Arial"/>
              </a:rPr>
              <a:t> of </a:t>
            </a:r>
            <a:r>
              <a:rPr lang="en-US" sz="3200" b="1" dirty="0">
                <a:latin typeface="Arial"/>
                <a:cs typeface="Arial"/>
              </a:rPr>
              <a:t>Christ </a:t>
            </a:r>
          </a:p>
          <a:p>
            <a:endParaRPr lang="en-US" sz="2000" b="1" dirty="0">
              <a:latin typeface="Arial"/>
              <a:cs typeface="Arial"/>
            </a:endParaRPr>
          </a:p>
          <a:p>
            <a:pPr marL="457200" lvl="0" indent="-457200">
              <a:buFont typeface="Arial"/>
              <a:buChar char="•"/>
            </a:pPr>
            <a:r>
              <a:rPr lang="en-US" sz="3200" b="1" dirty="0">
                <a:latin typeface="Arial"/>
                <a:cs typeface="Arial"/>
              </a:rPr>
              <a:t>Deny the </a:t>
            </a:r>
            <a:r>
              <a:rPr lang="en-US" sz="3200" b="1" u="sng" dirty="0" smtClean="0">
                <a:latin typeface="Arial"/>
                <a:cs typeface="Arial"/>
              </a:rPr>
              <a:t>Work</a:t>
            </a:r>
            <a:r>
              <a:rPr lang="en-US" sz="3200" b="1" dirty="0" smtClean="0">
                <a:latin typeface="Arial"/>
                <a:cs typeface="Arial"/>
              </a:rPr>
              <a:t> </a:t>
            </a:r>
            <a:r>
              <a:rPr lang="en-US" sz="3200" b="1" dirty="0">
                <a:latin typeface="Arial"/>
                <a:cs typeface="Arial"/>
              </a:rPr>
              <a:t>of Christ</a:t>
            </a:r>
          </a:p>
          <a:p>
            <a:r>
              <a:rPr lang="en-US" sz="2000" b="1" dirty="0">
                <a:latin typeface="Arial"/>
                <a:cs typeface="Arial"/>
              </a:rPr>
              <a:t>	</a:t>
            </a:r>
            <a:endParaRPr lang="en-US" sz="3200" b="1" dirty="0">
              <a:latin typeface="Arial"/>
              <a:cs typeface="Arial"/>
            </a:endParaRPr>
          </a:p>
          <a:p>
            <a:pPr marL="457200" lvl="0" indent="-457200">
              <a:buFont typeface="Arial"/>
              <a:buChar char="•"/>
            </a:pPr>
            <a:r>
              <a:rPr lang="en-US" sz="3200" b="1" dirty="0">
                <a:latin typeface="Arial"/>
                <a:cs typeface="Arial"/>
              </a:rPr>
              <a:t>Deny the </a:t>
            </a:r>
            <a:r>
              <a:rPr lang="en-US" sz="3200" b="1" dirty="0" smtClean="0">
                <a:latin typeface="Arial"/>
                <a:cs typeface="Arial"/>
              </a:rPr>
              <a:t>____ of Christ</a:t>
            </a:r>
            <a:endParaRPr lang="en-US" sz="3200" b="1" dirty="0">
              <a:latin typeface="Arial"/>
              <a:cs typeface="Arial"/>
            </a:endParaRPr>
          </a:p>
        </p:txBody>
      </p:sp>
    </p:spTree>
    <p:extLst>
      <p:ext uri="{BB962C8B-B14F-4D97-AF65-F5344CB8AC3E}">
        <p14:creationId xmlns:p14="http://schemas.microsoft.com/office/powerpoint/2010/main" val="114539000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 xmlns:a16="http://schemas.microsoft.com/office/drawing/2014/main" id="{1585FF97-3898-4693-B62F-5ECCBE960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151"/>
            <a:ext cx="2544896" cy="2544896"/>
          </a:xfrm>
          <a:prstGeom prst="rect">
            <a:avLst/>
          </a:prstGeom>
        </p:spPr>
      </p:pic>
      <p:sp>
        <p:nvSpPr>
          <p:cNvPr id="2" name="TextBox 1">
            <a:extLst>
              <a:ext uri="{FF2B5EF4-FFF2-40B4-BE49-F238E27FC236}">
                <a16:creationId xmlns="" xmlns:a16="http://schemas.microsoft.com/office/drawing/2014/main" id="{CEAA93F2-D985-4A67-9ECC-12698CAEFBF7}"/>
              </a:ext>
            </a:extLst>
          </p:cNvPr>
          <p:cNvSpPr txBox="1"/>
          <p:nvPr/>
        </p:nvSpPr>
        <p:spPr>
          <a:xfrm>
            <a:off x="562831" y="2459039"/>
            <a:ext cx="8130448" cy="4154983"/>
          </a:xfrm>
          <a:prstGeom prst="rect">
            <a:avLst/>
          </a:prstGeom>
          <a:noFill/>
        </p:spPr>
        <p:txBody>
          <a:bodyPr wrap="square" rtlCol="0">
            <a:spAutoFit/>
          </a:bodyPr>
          <a:lstStyle/>
          <a:p>
            <a:r>
              <a:rPr lang="en-US" sz="3200" b="1" dirty="0" smtClean="0">
                <a:latin typeface="Arial"/>
                <a:cs typeface="Arial"/>
              </a:rPr>
              <a:t>The </a:t>
            </a:r>
            <a:r>
              <a:rPr lang="en-US" sz="3200" b="1" u="sng" dirty="0" smtClean="0">
                <a:latin typeface="Arial"/>
                <a:cs typeface="Arial"/>
              </a:rPr>
              <a:t>Method</a:t>
            </a:r>
            <a:r>
              <a:rPr lang="en-US" sz="3200" b="1" dirty="0" smtClean="0">
                <a:latin typeface="Arial"/>
                <a:cs typeface="Arial"/>
              </a:rPr>
              <a:t> of </a:t>
            </a:r>
            <a:r>
              <a:rPr lang="en-US" sz="3200" b="1" dirty="0">
                <a:latin typeface="Arial"/>
                <a:cs typeface="Arial"/>
              </a:rPr>
              <a:t>false teachers</a:t>
            </a:r>
          </a:p>
          <a:p>
            <a:r>
              <a:rPr lang="en-US" sz="3200" b="1" dirty="0">
                <a:latin typeface="Arial"/>
                <a:cs typeface="Arial"/>
              </a:rPr>
              <a:t> </a:t>
            </a:r>
          </a:p>
          <a:p>
            <a:r>
              <a:rPr lang="en-US" sz="3200" b="1" dirty="0">
                <a:latin typeface="Arial"/>
                <a:cs typeface="Arial"/>
              </a:rPr>
              <a:t>The </a:t>
            </a:r>
            <a:r>
              <a:rPr lang="en-US" sz="3200" b="1" u="sng" dirty="0" smtClean="0">
                <a:latin typeface="Arial"/>
                <a:cs typeface="Arial"/>
              </a:rPr>
              <a:t>Message</a:t>
            </a:r>
            <a:r>
              <a:rPr lang="en-US" sz="3200" b="1" dirty="0" smtClean="0">
                <a:latin typeface="Arial"/>
                <a:cs typeface="Arial"/>
              </a:rPr>
              <a:t> </a:t>
            </a:r>
            <a:r>
              <a:rPr lang="en-US" sz="3200" b="1" dirty="0">
                <a:latin typeface="Arial"/>
                <a:cs typeface="Arial"/>
              </a:rPr>
              <a:t>of False Teachers</a:t>
            </a:r>
          </a:p>
          <a:p>
            <a:r>
              <a:rPr lang="en-US" sz="3200" b="1" dirty="0">
                <a:latin typeface="Arial"/>
                <a:cs typeface="Arial"/>
              </a:rPr>
              <a:t> </a:t>
            </a:r>
          </a:p>
          <a:p>
            <a:pPr marL="457200" lvl="0" indent="-457200">
              <a:buFont typeface="Arial"/>
              <a:buChar char="•"/>
            </a:pPr>
            <a:r>
              <a:rPr lang="en-US" sz="3200" b="1" dirty="0">
                <a:latin typeface="Arial"/>
                <a:cs typeface="Arial"/>
              </a:rPr>
              <a:t>Deny the </a:t>
            </a:r>
            <a:r>
              <a:rPr lang="en-US" sz="3200" b="1" u="sng" dirty="0" smtClean="0">
                <a:latin typeface="Arial"/>
                <a:cs typeface="Arial"/>
              </a:rPr>
              <a:t>Person</a:t>
            </a:r>
            <a:r>
              <a:rPr lang="en-US" sz="3200" b="1" dirty="0" smtClean="0">
                <a:latin typeface="Arial"/>
                <a:cs typeface="Arial"/>
              </a:rPr>
              <a:t> of </a:t>
            </a:r>
            <a:r>
              <a:rPr lang="en-US" sz="3200" b="1" dirty="0">
                <a:latin typeface="Arial"/>
                <a:cs typeface="Arial"/>
              </a:rPr>
              <a:t>Christ </a:t>
            </a:r>
          </a:p>
          <a:p>
            <a:endParaRPr lang="en-US" sz="2000" b="1" dirty="0">
              <a:latin typeface="Arial"/>
              <a:cs typeface="Arial"/>
            </a:endParaRPr>
          </a:p>
          <a:p>
            <a:pPr marL="457200" lvl="0" indent="-457200">
              <a:buFont typeface="Arial"/>
              <a:buChar char="•"/>
            </a:pPr>
            <a:r>
              <a:rPr lang="en-US" sz="3200" b="1" dirty="0">
                <a:latin typeface="Arial"/>
                <a:cs typeface="Arial"/>
              </a:rPr>
              <a:t>Deny the </a:t>
            </a:r>
            <a:r>
              <a:rPr lang="en-US" sz="3200" b="1" u="sng" dirty="0" smtClean="0">
                <a:latin typeface="Arial"/>
                <a:cs typeface="Arial"/>
              </a:rPr>
              <a:t>Work</a:t>
            </a:r>
            <a:r>
              <a:rPr lang="en-US" sz="3200" b="1" dirty="0" smtClean="0">
                <a:latin typeface="Arial"/>
                <a:cs typeface="Arial"/>
              </a:rPr>
              <a:t> </a:t>
            </a:r>
            <a:r>
              <a:rPr lang="en-US" sz="3200" b="1" dirty="0">
                <a:latin typeface="Arial"/>
                <a:cs typeface="Arial"/>
              </a:rPr>
              <a:t>of Christ</a:t>
            </a:r>
          </a:p>
          <a:p>
            <a:r>
              <a:rPr lang="en-US" sz="2000" b="1" dirty="0">
                <a:latin typeface="Arial"/>
                <a:cs typeface="Arial"/>
              </a:rPr>
              <a:t>	</a:t>
            </a:r>
            <a:endParaRPr lang="en-US" sz="3200" b="1" dirty="0">
              <a:latin typeface="Arial"/>
              <a:cs typeface="Arial"/>
            </a:endParaRPr>
          </a:p>
          <a:p>
            <a:pPr marL="457200" lvl="0" indent="-457200">
              <a:buFont typeface="Arial"/>
              <a:buChar char="•"/>
            </a:pPr>
            <a:r>
              <a:rPr lang="en-US" sz="3200" b="1" dirty="0">
                <a:latin typeface="Arial"/>
                <a:cs typeface="Arial"/>
              </a:rPr>
              <a:t>Deny the </a:t>
            </a:r>
            <a:r>
              <a:rPr lang="en-US" sz="3200" b="1" u="sng" dirty="0" smtClean="0">
                <a:latin typeface="Arial"/>
                <a:cs typeface="Arial"/>
              </a:rPr>
              <a:t>Word</a:t>
            </a:r>
            <a:r>
              <a:rPr lang="en-US" sz="3200" b="1" dirty="0" smtClean="0">
                <a:latin typeface="Arial"/>
                <a:cs typeface="Arial"/>
              </a:rPr>
              <a:t> </a:t>
            </a:r>
            <a:r>
              <a:rPr lang="en-US" sz="3200" b="1" dirty="0">
                <a:latin typeface="Arial"/>
                <a:cs typeface="Arial"/>
              </a:rPr>
              <a:t>of </a:t>
            </a:r>
            <a:r>
              <a:rPr lang="en-US" sz="3200" b="1" dirty="0" smtClean="0">
                <a:latin typeface="Arial"/>
                <a:cs typeface="Arial"/>
              </a:rPr>
              <a:t>Christ</a:t>
            </a:r>
            <a:endParaRPr lang="en-US" sz="3200" b="1" dirty="0">
              <a:latin typeface="Arial"/>
              <a:cs typeface="Arial"/>
            </a:endParaRPr>
          </a:p>
        </p:txBody>
      </p:sp>
    </p:spTree>
    <p:extLst>
      <p:ext uri="{BB962C8B-B14F-4D97-AF65-F5344CB8AC3E}">
        <p14:creationId xmlns:p14="http://schemas.microsoft.com/office/powerpoint/2010/main" val="249431159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 xmlns:a16="http://schemas.microsoft.com/office/drawing/2014/main" id="{1585FF97-3898-4693-B62F-5ECCBE960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151"/>
            <a:ext cx="2544896" cy="2544896"/>
          </a:xfrm>
          <a:prstGeom prst="rect">
            <a:avLst/>
          </a:prstGeom>
        </p:spPr>
      </p:pic>
      <p:sp>
        <p:nvSpPr>
          <p:cNvPr id="2" name="TextBox 1">
            <a:extLst>
              <a:ext uri="{FF2B5EF4-FFF2-40B4-BE49-F238E27FC236}">
                <a16:creationId xmlns="" xmlns:a16="http://schemas.microsoft.com/office/drawing/2014/main" id="{CEAA93F2-D985-4A67-9ECC-12698CAEFBF7}"/>
              </a:ext>
            </a:extLst>
          </p:cNvPr>
          <p:cNvSpPr txBox="1"/>
          <p:nvPr/>
        </p:nvSpPr>
        <p:spPr>
          <a:xfrm>
            <a:off x="562831" y="2459039"/>
            <a:ext cx="8130448" cy="3539430"/>
          </a:xfrm>
          <a:prstGeom prst="rect">
            <a:avLst/>
          </a:prstGeom>
          <a:noFill/>
        </p:spPr>
        <p:txBody>
          <a:bodyPr wrap="square" rtlCol="0">
            <a:spAutoFit/>
          </a:bodyPr>
          <a:lstStyle/>
          <a:p>
            <a:r>
              <a:rPr lang="en-US" sz="3200" b="1" dirty="0" smtClean="0">
                <a:latin typeface="Arial"/>
                <a:cs typeface="Arial"/>
              </a:rPr>
              <a:t>The </a:t>
            </a:r>
            <a:r>
              <a:rPr lang="en-US" sz="3200" b="1" u="sng" dirty="0" smtClean="0">
                <a:latin typeface="Arial"/>
                <a:cs typeface="Arial"/>
              </a:rPr>
              <a:t>Motive</a:t>
            </a:r>
            <a:r>
              <a:rPr lang="en-US" sz="3200" b="1" dirty="0" smtClean="0">
                <a:latin typeface="Arial"/>
                <a:cs typeface="Arial"/>
              </a:rPr>
              <a:t> </a:t>
            </a:r>
            <a:r>
              <a:rPr lang="en-US" sz="3200" b="1" dirty="0">
                <a:latin typeface="Arial"/>
                <a:cs typeface="Arial"/>
              </a:rPr>
              <a:t>of False Teachers</a:t>
            </a:r>
          </a:p>
          <a:p>
            <a:r>
              <a:rPr lang="en-US" sz="3200" b="1" dirty="0">
                <a:latin typeface="Arial"/>
                <a:cs typeface="Arial"/>
              </a:rPr>
              <a:t> </a:t>
            </a:r>
          </a:p>
          <a:p>
            <a:r>
              <a:rPr lang="en-US" sz="3200" b="1" dirty="0">
                <a:latin typeface="Arial"/>
                <a:cs typeface="Arial"/>
              </a:rPr>
              <a:t>The </a:t>
            </a:r>
            <a:r>
              <a:rPr lang="en-US" sz="3200" b="1" dirty="0" smtClean="0">
                <a:latin typeface="Arial"/>
                <a:cs typeface="Arial"/>
              </a:rPr>
              <a:t>______ of </a:t>
            </a:r>
            <a:r>
              <a:rPr lang="en-US" sz="3200" b="1" dirty="0">
                <a:latin typeface="Arial"/>
                <a:cs typeface="Arial"/>
              </a:rPr>
              <a:t>False Prophets</a:t>
            </a:r>
          </a:p>
          <a:p>
            <a:r>
              <a:rPr lang="en-US" sz="3200" b="1" dirty="0">
                <a:latin typeface="Arial"/>
                <a:cs typeface="Arial"/>
              </a:rPr>
              <a:t> </a:t>
            </a:r>
          </a:p>
          <a:p>
            <a:pPr marL="457200" lvl="0" indent="-457200">
              <a:buFont typeface="Arial"/>
              <a:buChar char="•"/>
            </a:pPr>
            <a:r>
              <a:rPr lang="en-US" sz="3200" b="1" dirty="0">
                <a:latin typeface="Arial"/>
                <a:cs typeface="Arial"/>
              </a:rPr>
              <a:t>If you have authentic faith God will </a:t>
            </a:r>
            <a:r>
              <a:rPr lang="en-US" sz="3200" b="1" dirty="0" smtClean="0">
                <a:latin typeface="Arial"/>
                <a:cs typeface="Arial"/>
              </a:rPr>
              <a:t>_____ you</a:t>
            </a:r>
            <a:r>
              <a:rPr lang="en-US" sz="3200" b="1" dirty="0">
                <a:latin typeface="Arial"/>
                <a:cs typeface="Arial"/>
              </a:rPr>
              <a:t>.</a:t>
            </a:r>
          </a:p>
          <a:p>
            <a:r>
              <a:rPr lang="en-US" sz="3200" b="1" dirty="0">
                <a:latin typeface="Arial"/>
                <a:cs typeface="Arial"/>
              </a:rPr>
              <a:t> </a:t>
            </a:r>
          </a:p>
        </p:txBody>
      </p:sp>
    </p:spTree>
    <p:extLst>
      <p:ext uri="{BB962C8B-B14F-4D97-AF65-F5344CB8AC3E}">
        <p14:creationId xmlns:p14="http://schemas.microsoft.com/office/powerpoint/2010/main" val="82444110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 xmlns:a16="http://schemas.microsoft.com/office/drawing/2014/main" id="{1585FF97-3898-4693-B62F-5ECCBE960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151"/>
            <a:ext cx="2544896" cy="2544896"/>
          </a:xfrm>
          <a:prstGeom prst="rect">
            <a:avLst/>
          </a:prstGeom>
        </p:spPr>
      </p:pic>
      <p:sp>
        <p:nvSpPr>
          <p:cNvPr id="2" name="TextBox 1">
            <a:extLst>
              <a:ext uri="{FF2B5EF4-FFF2-40B4-BE49-F238E27FC236}">
                <a16:creationId xmlns="" xmlns:a16="http://schemas.microsoft.com/office/drawing/2014/main" id="{CEAA93F2-D985-4A67-9ECC-12698CAEFBF7}"/>
              </a:ext>
            </a:extLst>
          </p:cNvPr>
          <p:cNvSpPr txBox="1"/>
          <p:nvPr/>
        </p:nvSpPr>
        <p:spPr>
          <a:xfrm>
            <a:off x="562831" y="2459039"/>
            <a:ext cx="8130448" cy="3539430"/>
          </a:xfrm>
          <a:prstGeom prst="rect">
            <a:avLst/>
          </a:prstGeom>
          <a:noFill/>
        </p:spPr>
        <p:txBody>
          <a:bodyPr wrap="square" rtlCol="0">
            <a:spAutoFit/>
          </a:bodyPr>
          <a:lstStyle/>
          <a:p>
            <a:r>
              <a:rPr lang="en-US" sz="3200" b="1" dirty="0" smtClean="0">
                <a:latin typeface="Arial"/>
                <a:cs typeface="Arial"/>
              </a:rPr>
              <a:t>The </a:t>
            </a:r>
            <a:r>
              <a:rPr lang="en-US" sz="3200" b="1" u="sng" dirty="0" smtClean="0">
                <a:latin typeface="Arial"/>
                <a:cs typeface="Arial"/>
              </a:rPr>
              <a:t>Motive</a:t>
            </a:r>
            <a:r>
              <a:rPr lang="en-US" sz="3200" b="1" dirty="0" smtClean="0">
                <a:latin typeface="Arial"/>
                <a:cs typeface="Arial"/>
              </a:rPr>
              <a:t> </a:t>
            </a:r>
            <a:r>
              <a:rPr lang="en-US" sz="3200" b="1" dirty="0">
                <a:latin typeface="Arial"/>
                <a:cs typeface="Arial"/>
              </a:rPr>
              <a:t>of False Teachers</a:t>
            </a:r>
          </a:p>
          <a:p>
            <a:r>
              <a:rPr lang="en-US" sz="3200" b="1" dirty="0">
                <a:latin typeface="Arial"/>
                <a:cs typeface="Arial"/>
              </a:rPr>
              <a:t> </a:t>
            </a:r>
          </a:p>
          <a:p>
            <a:r>
              <a:rPr lang="en-US" sz="3200" b="1" dirty="0">
                <a:latin typeface="Arial"/>
                <a:cs typeface="Arial"/>
              </a:rPr>
              <a:t>The </a:t>
            </a:r>
            <a:r>
              <a:rPr lang="en-US" sz="3200" b="1" u="sng" dirty="0" smtClean="0">
                <a:latin typeface="Arial"/>
                <a:cs typeface="Arial"/>
              </a:rPr>
              <a:t>Demise</a:t>
            </a:r>
            <a:r>
              <a:rPr lang="en-US" sz="3200" b="1" dirty="0" smtClean="0">
                <a:latin typeface="Arial"/>
                <a:cs typeface="Arial"/>
              </a:rPr>
              <a:t> of </a:t>
            </a:r>
            <a:r>
              <a:rPr lang="en-US" sz="3200" b="1" dirty="0">
                <a:latin typeface="Arial"/>
                <a:cs typeface="Arial"/>
              </a:rPr>
              <a:t>False Prophets</a:t>
            </a:r>
          </a:p>
          <a:p>
            <a:r>
              <a:rPr lang="en-US" sz="3200" b="1" dirty="0">
                <a:latin typeface="Arial"/>
                <a:cs typeface="Arial"/>
              </a:rPr>
              <a:t> </a:t>
            </a:r>
          </a:p>
          <a:p>
            <a:pPr marL="457200" lvl="0" indent="-457200">
              <a:buFont typeface="Arial"/>
              <a:buChar char="•"/>
            </a:pPr>
            <a:r>
              <a:rPr lang="en-US" sz="3200" b="1" dirty="0">
                <a:latin typeface="Arial"/>
                <a:cs typeface="Arial"/>
              </a:rPr>
              <a:t>If you have authentic faith God will </a:t>
            </a:r>
            <a:r>
              <a:rPr lang="en-US" sz="3200" b="1" dirty="0" smtClean="0">
                <a:latin typeface="Arial"/>
                <a:cs typeface="Arial"/>
              </a:rPr>
              <a:t>_____ you</a:t>
            </a:r>
            <a:r>
              <a:rPr lang="en-US" sz="3200" b="1" dirty="0">
                <a:latin typeface="Arial"/>
                <a:cs typeface="Arial"/>
              </a:rPr>
              <a:t>.</a:t>
            </a:r>
          </a:p>
          <a:p>
            <a:r>
              <a:rPr lang="en-US" sz="3200" b="1" dirty="0">
                <a:latin typeface="Arial"/>
                <a:cs typeface="Arial"/>
              </a:rPr>
              <a:t> </a:t>
            </a:r>
          </a:p>
        </p:txBody>
      </p:sp>
    </p:spTree>
    <p:extLst>
      <p:ext uri="{BB962C8B-B14F-4D97-AF65-F5344CB8AC3E}">
        <p14:creationId xmlns:p14="http://schemas.microsoft.com/office/powerpoint/2010/main" val="238339258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 xmlns:a16="http://schemas.microsoft.com/office/drawing/2014/main" id="{1585FF97-3898-4693-B62F-5ECCBE960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151"/>
            <a:ext cx="2544896" cy="2544896"/>
          </a:xfrm>
          <a:prstGeom prst="rect">
            <a:avLst/>
          </a:prstGeom>
        </p:spPr>
      </p:pic>
      <p:sp>
        <p:nvSpPr>
          <p:cNvPr id="2" name="TextBox 1">
            <a:extLst>
              <a:ext uri="{FF2B5EF4-FFF2-40B4-BE49-F238E27FC236}">
                <a16:creationId xmlns="" xmlns:a16="http://schemas.microsoft.com/office/drawing/2014/main" id="{CEAA93F2-D985-4A67-9ECC-12698CAEFBF7}"/>
              </a:ext>
            </a:extLst>
          </p:cNvPr>
          <p:cNvSpPr txBox="1"/>
          <p:nvPr/>
        </p:nvSpPr>
        <p:spPr>
          <a:xfrm>
            <a:off x="562831" y="2459039"/>
            <a:ext cx="8130448" cy="3539430"/>
          </a:xfrm>
          <a:prstGeom prst="rect">
            <a:avLst/>
          </a:prstGeom>
          <a:noFill/>
        </p:spPr>
        <p:txBody>
          <a:bodyPr wrap="square" rtlCol="0">
            <a:spAutoFit/>
          </a:bodyPr>
          <a:lstStyle/>
          <a:p>
            <a:r>
              <a:rPr lang="en-US" sz="3200" b="1" dirty="0" smtClean="0">
                <a:latin typeface="Arial"/>
                <a:cs typeface="Arial"/>
              </a:rPr>
              <a:t>The </a:t>
            </a:r>
            <a:r>
              <a:rPr lang="en-US" sz="3200" b="1" u="sng" dirty="0" smtClean="0">
                <a:latin typeface="Arial"/>
                <a:cs typeface="Arial"/>
              </a:rPr>
              <a:t>Motive</a:t>
            </a:r>
            <a:r>
              <a:rPr lang="en-US" sz="3200" b="1" dirty="0" smtClean="0">
                <a:latin typeface="Arial"/>
                <a:cs typeface="Arial"/>
              </a:rPr>
              <a:t> </a:t>
            </a:r>
            <a:r>
              <a:rPr lang="en-US" sz="3200" b="1" dirty="0">
                <a:latin typeface="Arial"/>
                <a:cs typeface="Arial"/>
              </a:rPr>
              <a:t>of False Teachers</a:t>
            </a:r>
          </a:p>
          <a:p>
            <a:r>
              <a:rPr lang="en-US" sz="3200" b="1" dirty="0">
                <a:latin typeface="Arial"/>
                <a:cs typeface="Arial"/>
              </a:rPr>
              <a:t> </a:t>
            </a:r>
          </a:p>
          <a:p>
            <a:r>
              <a:rPr lang="en-US" sz="3200" b="1" dirty="0">
                <a:latin typeface="Arial"/>
                <a:cs typeface="Arial"/>
              </a:rPr>
              <a:t>The </a:t>
            </a:r>
            <a:r>
              <a:rPr lang="en-US" sz="3200" b="1" u="sng" dirty="0" smtClean="0">
                <a:latin typeface="Arial"/>
                <a:cs typeface="Arial"/>
              </a:rPr>
              <a:t>Demise</a:t>
            </a:r>
            <a:r>
              <a:rPr lang="en-US" sz="3200" b="1" dirty="0" smtClean="0">
                <a:latin typeface="Arial"/>
                <a:cs typeface="Arial"/>
              </a:rPr>
              <a:t> of </a:t>
            </a:r>
            <a:r>
              <a:rPr lang="en-US" sz="3200" b="1" dirty="0">
                <a:latin typeface="Arial"/>
                <a:cs typeface="Arial"/>
              </a:rPr>
              <a:t>False Prophets</a:t>
            </a:r>
          </a:p>
          <a:p>
            <a:r>
              <a:rPr lang="en-US" sz="3200" b="1" dirty="0">
                <a:latin typeface="Arial"/>
                <a:cs typeface="Arial"/>
              </a:rPr>
              <a:t> </a:t>
            </a:r>
          </a:p>
          <a:p>
            <a:pPr marL="457200" lvl="0" indent="-457200">
              <a:buFont typeface="Arial"/>
              <a:buChar char="•"/>
            </a:pPr>
            <a:r>
              <a:rPr lang="en-US" sz="3200" b="1" dirty="0">
                <a:latin typeface="Arial"/>
                <a:cs typeface="Arial"/>
              </a:rPr>
              <a:t>If you have authentic faith God will </a:t>
            </a:r>
            <a:r>
              <a:rPr lang="en-US" sz="3200" b="1" u="sng" dirty="0" smtClean="0">
                <a:latin typeface="Arial"/>
                <a:cs typeface="Arial"/>
              </a:rPr>
              <a:t>keep</a:t>
            </a:r>
            <a:r>
              <a:rPr lang="en-US" sz="3200" b="1" dirty="0" smtClean="0">
                <a:latin typeface="Arial"/>
                <a:cs typeface="Arial"/>
              </a:rPr>
              <a:t> </a:t>
            </a:r>
            <a:r>
              <a:rPr lang="en-US" sz="3200" b="1" dirty="0">
                <a:latin typeface="Arial"/>
                <a:cs typeface="Arial"/>
              </a:rPr>
              <a:t>you.</a:t>
            </a:r>
          </a:p>
          <a:p>
            <a:r>
              <a:rPr lang="en-US" sz="3200" b="1" dirty="0">
                <a:latin typeface="Arial"/>
                <a:cs typeface="Arial"/>
              </a:rPr>
              <a:t> </a:t>
            </a:r>
          </a:p>
        </p:txBody>
      </p:sp>
    </p:spTree>
    <p:extLst>
      <p:ext uri="{BB962C8B-B14F-4D97-AF65-F5344CB8AC3E}">
        <p14:creationId xmlns:p14="http://schemas.microsoft.com/office/powerpoint/2010/main" val="187886617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 xmlns:a16="http://schemas.microsoft.com/office/drawing/2014/main" id="{1585FF97-3898-4693-B62F-5ECCBE960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9365" y="97897"/>
            <a:ext cx="6690068" cy="6690068"/>
          </a:xfrm>
          <a:prstGeom prst="rect">
            <a:avLst/>
          </a:prstGeom>
        </p:spPr>
      </p:pic>
    </p:spTree>
    <p:extLst>
      <p:ext uri="{BB962C8B-B14F-4D97-AF65-F5344CB8AC3E}">
        <p14:creationId xmlns:p14="http://schemas.microsoft.com/office/powerpoint/2010/main" val="194427510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 xmlns:a16="http://schemas.microsoft.com/office/drawing/2014/main" id="{1585FF97-3898-4693-B62F-5ECCBE960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151"/>
            <a:ext cx="2544896" cy="2544896"/>
          </a:xfrm>
          <a:prstGeom prst="rect">
            <a:avLst/>
          </a:prstGeom>
        </p:spPr>
      </p:pic>
      <p:sp>
        <p:nvSpPr>
          <p:cNvPr id="2" name="TextBox 1">
            <a:extLst>
              <a:ext uri="{FF2B5EF4-FFF2-40B4-BE49-F238E27FC236}">
                <a16:creationId xmlns="" xmlns:a16="http://schemas.microsoft.com/office/drawing/2014/main" id="{CEAA93F2-D985-4A67-9ECC-12698CAEFBF7}"/>
              </a:ext>
            </a:extLst>
          </p:cNvPr>
          <p:cNvSpPr txBox="1"/>
          <p:nvPr/>
        </p:nvSpPr>
        <p:spPr>
          <a:xfrm>
            <a:off x="2930487" y="882752"/>
            <a:ext cx="5728771" cy="707886"/>
          </a:xfrm>
          <a:prstGeom prst="rect">
            <a:avLst/>
          </a:prstGeom>
          <a:noFill/>
        </p:spPr>
        <p:txBody>
          <a:bodyPr wrap="square" rtlCol="0">
            <a:spAutoFit/>
          </a:bodyPr>
          <a:lstStyle/>
          <a:p>
            <a:pPr algn="ctr"/>
            <a:r>
              <a:rPr lang="en-US" sz="4000" b="1" dirty="0">
                <a:latin typeface="Bahnschrift" panose="020B0502040204020203" pitchFamily="34" charset="0"/>
              </a:rPr>
              <a:t>II Peter </a:t>
            </a:r>
            <a:r>
              <a:rPr lang="en-US" sz="4000" b="1" dirty="0" smtClean="0">
                <a:latin typeface="Bahnschrift" panose="020B0502040204020203" pitchFamily="34" charset="0"/>
              </a:rPr>
              <a:t>2:1-10a</a:t>
            </a:r>
            <a:endParaRPr lang="en-US" sz="4000" b="1" dirty="0">
              <a:latin typeface="Bahnschrift" panose="020B0502040204020203" pitchFamily="34" charset="0"/>
            </a:endParaRPr>
          </a:p>
        </p:txBody>
      </p:sp>
      <p:sp>
        <p:nvSpPr>
          <p:cNvPr id="3" name="TextBox 2">
            <a:extLst>
              <a:ext uri="{FF2B5EF4-FFF2-40B4-BE49-F238E27FC236}">
                <a16:creationId xmlns="" xmlns:a16="http://schemas.microsoft.com/office/drawing/2014/main" id="{FF0E492D-5ABB-4A81-8136-E724F6C73BC4}"/>
              </a:ext>
            </a:extLst>
          </p:cNvPr>
          <p:cNvSpPr txBox="1"/>
          <p:nvPr/>
        </p:nvSpPr>
        <p:spPr>
          <a:xfrm>
            <a:off x="319489" y="2798284"/>
            <a:ext cx="8471971" cy="3046988"/>
          </a:xfrm>
          <a:prstGeom prst="rect">
            <a:avLst/>
          </a:prstGeom>
          <a:noFill/>
        </p:spPr>
        <p:txBody>
          <a:bodyPr wrap="square" rtlCol="0">
            <a:spAutoFit/>
          </a:bodyPr>
          <a:lstStyle/>
          <a:p>
            <a:r>
              <a:rPr lang="en-US" sz="3200" b="1" dirty="0">
                <a:latin typeface="Arial"/>
                <a:cs typeface="Arial"/>
              </a:rPr>
              <a:t>But false prophets also arose among the people, just as there will be false teachers among you, who will secretly bring in destructive heresies, even denying the Master who bought them, bringing upon themselves swift destruction. </a:t>
            </a:r>
          </a:p>
        </p:txBody>
      </p:sp>
    </p:spTree>
    <p:extLst>
      <p:ext uri="{BB962C8B-B14F-4D97-AF65-F5344CB8AC3E}">
        <p14:creationId xmlns:p14="http://schemas.microsoft.com/office/powerpoint/2010/main" val="25638963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 xmlns:a16="http://schemas.microsoft.com/office/drawing/2014/main" id="{1585FF97-3898-4693-B62F-5ECCBE960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151"/>
            <a:ext cx="2544896" cy="2544896"/>
          </a:xfrm>
          <a:prstGeom prst="rect">
            <a:avLst/>
          </a:prstGeom>
        </p:spPr>
      </p:pic>
      <p:sp>
        <p:nvSpPr>
          <p:cNvPr id="2" name="TextBox 1">
            <a:extLst>
              <a:ext uri="{FF2B5EF4-FFF2-40B4-BE49-F238E27FC236}">
                <a16:creationId xmlns="" xmlns:a16="http://schemas.microsoft.com/office/drawing/2014/main" id="{CEAA93F2-D985-4A67-9ECC-12698CAEFBF7}"/>
              </a:ext>
            </a:extLst>
          </p:cNvPr>
          <p:cNvSpPr txBox="1"/>
          <p:nvPr/>
        </p:nvSpPr>
        <p:spPr>
          <a:xfrm>
            <a:off x="2930487" y="882752"/>
            <a:ext cx="5728771" cy="707886"/>
          </a:xfrm>
          <a:prstGeom prst="rect">
            <a:avLst/>
          </a:prstGeom>
          <a:noFill/>
        </p:spPr>
        <p:txBody>
          <a:bodyPr wrap="square" rtlCol="0">
            <a:spAutoFit/>
          </a:bodyPr>
          <a:lstStyle/>
          <a:p>
            <a:pPr algn="ctr"/>
            <a:r>
              <a:rPr lang="en-US" sz="4000" b="1" dirty="0">
                <a:latin typeface="Bahnschrift" panose="020B0502040204020203" pitchFamily="34" charset="0"/>
              </a:rPr>
              <a:t>II Peter </a:t>
            </a:r>
            <a:r>
              <a:rPr lang="en-US" sz="4000" b="1" dirty="0" smtClean="0">
                <a:latin typeface="Bahnschrift" panose="020B0502040204020203" pitchFamily="34" charset="0"/>
              </a:rPr>
              <a:t>2:1-10a</a:t>
            </a:r>
            <a:endParaRPr lang="en-US" sz="4000" b="1" dirty="0">
              <a:latin typeface="Bahnschrift" panose="020B0502040204020203" pitchFamily="34" charset="0"/>
            </a:endParaRPr>
          </a:p>
        </p:txBody>
      </p:sp>
      <p:sp>
        <p:nvSpPr>
          <p:cNvPr id="3" name="TextBox 2">
            <a:extLst>
              <a:ext uri="{FF2B5EF4-FFF2-40B4-BE49-F238E27FC236}">
                <a16:creationId xmlns="" xmlns:a16="http://schemas.microsoft.com/office/drawing/2014/main" id="{FF0E492D-5ABB-4A81-8136-E724F6C73BC4}"/>
              </a:ext>
            </a:extLst>
          </p:cNvPr>
          <p:cNvSpPr txBox="1"/>
          <p:nvPr/>
        </p:nvSpPr>
        <p:spPr>
          <a:xfrm>
            <a:off x="319489" y="2798284"/>
            <a:ext cx="8471971" cy="3046988"/>
          </a:xfrm>
          <a:prstGeom prst="rect">
            <a:avLst/>
          </a:prstGeom>
          <a:noFill/>
        </p:spPr>
        <p:txBody>
          <a:bodyPr wrap="square" rtlCol="0">
            <a:spAutoFit/>
          </a:bodyPr>
          <a:lstStyle/>
          <a:p>
            <a:r>
              <a:rPr lang="en-US" sz="3200" b="1" baseline="30000" dirty="0" smtClean="0">
                <a:latin typeface="Arial"/>
                <a:cs typeface="Arial"/>
              </a:rPr>
              <a:t>2</a:t>
            </a:r>
            <a:r>
              <a:rPr lang="en-US" sz="3200" b="1" baseline="30000" dirty="0">
                <a:latin typeface="Arial"/>
                <a:cs typeface="Arial"/>
              </a:rPr>
              <a:t> </a:t>
            </a:r>
            <a:r>
              <a:rPr lang="en-US" sz="3200" b="1" dirty="0">
                <a:latin typeface="Arial"/>
                <a:cs typeface="Arial"/>
              </a:rPr>
              <a:t>And many will follow their sensuality, and because of them the way of truth will be blasphemed. </a:t>
            </a:r>
            <a:r>
              <a:rPr lang="en-US" sz="3200" b="1" baseline="30000" dirty="0">
                <a:latin typeface="Arial"/>
                <a:cs typeface="Arial"/>
              </a:rPr>
              <a:t>3 </a:t>
            </a:r>
            <a:r>
              <a:rPr lang="en-US" sz="3200" b="1" dirty="0">
                <a:latin typeface="Arial"/>
                <a:cs typeface="Arial"/>
              </a:rPr>
              <a:t>And in their greed they will exploit you with false words. Their condemnation from long ago is not idle, and their destruction is not asleep</a:t>
            </a:r>
            <a:r>
              <a:rPr lang="en-US" sz="3200" b="1" dirty="0" smtClean="0">
                <a:latin typeface="Arial"/>
                <a:cs typeface="Arial"/>
              </a:rPr>
              <a:t>.</a:t>
            </a:r>
            <a:endParaRPr lang="en-US" sz="3200" b="1" dirty="0">
              <a:latin typeface="Arial"/>
              <a:cs typeface="Arial"/>
            </a:endParaRPr>
          </a:p>
        </p:txBody>
      </p:sp>
    </p:spTree>
    <p:extLst>
      <p:ext uri="{BB962C8B-B14F-4D97-AF65-F5344CB8AC3E}">
        <p14:creationId xmlns:p14="http://schemas.microsoft.com/office/powerpoint/2010/main" val="29807988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 xmlns:a16="http://schemas.microsoft.com/office/drawing/2014/main" id="{1585FF97-3898-4693-B62F-5ECCBE960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151"/>
            <a:ext cx="2544896" cy="2544896"/>
          </a:xfrm>
          <a:prstGeom prst="rect">
            <a:avLst/>
          </a:prstGeom>
        </p:spPr>
      </p:pic>
      <p:sp>
        <p:nvSpPr>
          <p:cNvPr id="2" name="TextBox 1">
            <a:extLst>
              <a:ext uri="{FF2B5EF4-FFF2-40B4-BE49-F238E27FC236}">
                <a16:creationId xmlns="" xmlns:a16="http://schemas.microsoft.com/office/drawing/2014/main" id="{CEAA93F2-D985-4A67-9ECC-12698CAEFBF7}"/>
              </a:ext>
            </a:extLst>
          </p:cNvPr>
          <p:cNvSpPr txBox="1"/>
          <p:nvPr/>
        </p:nvSpPr>
        <p:spPr>
          <a:xfrm>
            <a:off x="2930487" y="882752"/>
            <a:ext cx="5728771" cy="707886"/>
          </a:xfrm>
          <a:prstGeom prst="rect">
            <a:avLst/>
          </a:prstGeom>
          <a:noFill/>
        </p:spPr>
        <p:txBody>
          <a:bodyPr wrap="square" rtlCol="0">
            <a:spAutoFit/>
          </a:bodyPr>
          <a:lstStyle/>
          <a:p>
            <a:pPr algn="ctr"/>
            <a:r>
              <a:rPr lang="en-US" sz="4000" b="1" dirty="0">
                <a:latin typeface="Bahnschrift" panose="020B0502040204020203" pitchFamily="34" charset="0"/>
              </a:rPr>
              <a:t>II Peter </a:t>
            </a:r>
            <a:r>
              <a:rPr lang="en-US" sz="4000" b="1" dirty="0" smtClean="0">
                <a:latin typeface="Bahnschrift" panose="020B0502040204020203" pitchFamily="34" charset="0"/>
              </a:rPr>
              <a:t>2:1-10a</a:t>
            </a:r>
            <a:endParaRPr lang="en-US" sz="4000" b="1" dirty="0">
              <a:latin typeface="Bahnschrift" panose="020B0502040204020203" pitchFamily="34" charset="0"/>
            </a:endParaRPr>
          </a:p>
        </p:txBody>
      </p:sp>
      <p:sp>
        <p:nvSpPr>
          <p:cNvPr id="3" name="TextBox 2">
            <a:extLst>
              <a:ext uri="{FF2B5EF4-FFF2-40B4-BE49-F238E27FC236}">
                <a16:creationId xmlns="" xmlns:a16="http://schemas.microsoft.com/office/drawing/2014/main" id="{FF0E492D-5ABB-4A81-8136-E724F6C73BC4}"/>
              </a:ext>
            </a:extLst>
          </p:cNvPr>
          <p:cNvSpPr txBox="1"/>
          <p:nvPr/>
        </p:nvSpPr>
        <p:spPr>
          <a:xfrm>
            <a:off x="319489" y="2798284"/>
            <a:ext cx="8471971" cy="3539430"/>
          </a:xfrm>
          <a:prstGeom prst="rect">
            <a:avLst/>
          </a:prstGeom>
          <a:noFill/>
        </p:spPr>
        <p:txBody>
          <a:bodyPr wrap="square" rtlCol="0">
            <a:spAutoFit/>
          </a:bodyPr>
          <a:lstStyle/>
          <a:p>
            <a:r>
              <a:rPr lang="en-US" sz="3200" b="1" baseline="30000" dirty="0" smtClean="0">
                <a:latin typeface="Arial"/>
                <a:cs typeface="Arial"/>
              </a:rPr>
              <a:t>4</a:t>
            </a:r>
            <a:r>
              <a:rPr lang="en-US" sz="3200" b="1" baseline="30000" dirty="0">
                <a:latin typeface="Arial"/>
                <a:cs typeface="Arial"/>
              </a:rPr>
              <a:t> </a:t>
            </a:r>
            <a:r>
              <a:rPr lang="en-US" sz="3200" b="1" dirty="0">
                <a:latin typeface="Arial"/>
                <a:cs typeface="Arial"/>
              </a:rPr>
              <a:t>For if God did not spare angels when they sinned, but cast them into hell and committed them to chains of gloomy darkness to be kept until the judgment; </a:t>
            </a:r>
            <a:r>
              <a:rPr lang="en-US" sz="3200" b="1" baseline="30000" dirty="0">
                <a:latin typeface="Arial"/>
                <a:cs typeface="Arial"/>
              </a:rPr>
              <a:t>5 </a:t>
            </a:r>
            <a:r>
              <a:rPr lang="en-US" sz="3200" b="1" dirty="0">
                <a:latin typeface="Arial"/>
                <a:cs typeface="Arial"/>
              </a:rPr>
              <a:t>if he did not spare the ancient world, but preserved Noah, a herald of righteousness, with seven others, </a:t>
            </a:r>
          </a:p>
        </p:txBody>
      </p:sp>
    </p:spTree>
    <p:extLst>
      <p:ext uri="{BB962C8B-B14F-4D97-AF65-F5344CB8AC3E}">
        <p14:creationId xmlns:p14="http://schemas.microsoft.com/office/powerpoint/2010/main" val="3769352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 xmlns:a16="http://schemas.microsoft.com/office/drawing/2014/main" id="{1585FF97-3898-4693-B62F-5ECCBE960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151"/>
            <a:ext cx="2544896" cy="2544896"/>
          </a:xfrm>
          <a:prstGeom prst="rect">
            <a:avLst/>
          </a:prstGeom>
        </p:spPr>
      </p:pic>
      <p:sp>
        <p:nvSpPr>
          <p:cNvPr id="2" name="TextBox 1">
            <a:extLst>
              <a:ext uri="{FF2B5EF4-FFF2-40B4-BE49-F238E27FC236}">
                <a16:creationId xmlns="" xmlns:a16="http://schemas.microsoft.com/office/drawing/2014/main" id="{CEAA93F2-D985-4A67-9ECC-12698CAEFBF7}"/>
              </a:ext>
            </a:extLst>
          </p:cNvPr>
          <p:cNvSpPr txBox="1"/>
          <p:nvPr/>
        </p:nvSpPr>
        <p:spPr>
          <a:xfrm>
            <a:off x="2930487" y="882752"/>
            <a:ext cx="5728771" cy="707886"/>
          </a:xfrm>
          <a:prstGeom prst="rect">
            <a:avLst/>
          </a:prstGeom>
          <a:noFill/>
        </p:spPr>
        <p:txBody>
          <a:bodyPr wrap="square" rtlCol="0">
            <a:spAutoFit/>
          </a:bodyPr>
          <a:lstStyle/>
          <a:p>
            <a:pPr algn="ctr"/>
            <a:r>
              <a:rPr lang="en-US" sz="4000" b="1" dirty="0">
                <a:latin typeface="Bahnschrift" panose="020B0502040204020203" pitchFamily="34" charset="0"/>
              </a:rPr>
              <a:t>II Peter </a:t>
            </a:r>
            <a:r>
              <a:rPr lang="en-US" sz="4000" b="1" dirty="0" smtClean="0">
                <a:latin typeface="Bahnschrift" panose="020B0502040204020203" pitchFamily="34" charset="0"/>
              </a:rPr>
              <a:t>2:1-10a</a:t>
            </a:r>
            <a:endParaRPr lang="en-US" sz="4000" b="1" dirty="0">
              <a:latin typeface="Bahnschrift" panose="020B0502040204020203" pitchFamily="34" charset="0"/>
            </a:endParaRPr>
          </a:p>
        </p:txBody>
      </p:sp>
      <p:sp>
        <p:nvSpPr>
          <p:cNvPr id="3" name="TextBox 2">
            <a:extLst>
              <a:ext uri="{FF2B5EF4-FFF2-40B4-BE49-F238E27FC236}">
                <a16:creationId xmlns="" xmlns:a16="http://schemas.microsoft.com/office/drawing/2014/main" id="{FF0E492D-5ABB-4A81-8136-E724F6C73BC4}"/>
              </a:ext>
            </a:extLst>
          </p:cNvPr>
          <p:cNvSpPr txBox="1"/>
          <p:nvPr/>
        </p:nvSpPr>
        <p:spPr>
          <a:xfrm>
            <a:off x="319489" y="2798284"/>
            <a:ext cx="8471971" cy="3046988"/>
          </a:xfrm>
          <a:prstGeom prst="rect">
            <a:avLst/>
          </a:prstGeom>
          <a:noFill/>
        </p:spPr>
        <p:txBody>
          <a:bodyPr wrap="square" rtlCol="0">
            <a:spAutoFit/>
          </a:bodyPr>
          <a:lstStyle/>
          <a:p>
            <a:r>
              <a:rPr lang="en-US" sz="3200" b="1" dirty="0" smtClean="0">
                <a:latin typeface="Arial"/>
                <a:cs typeface="Arial"/>
              </a:rPr>
              <a:t>when </a:t>
            </a:r>
            <a:r>
              <a:rPr lang="en-US" sz="3200" b="1" dirty="0">
                <a:latin typeface="Arial"/>
                <a:cs typeface="Arial"/>
              </a:rPr>
              <a:t>he brought a flood upon the world of the ungodly; </a:t>
            </a:r>
            <a:r>
              <a:rPr lang="en-US" sz="3200" b="1" baseline="30000" dirty="0">
                <a:latin typeface="Arial"/>
                <a:cs typeface="Arial"/>
              </a:rPr>
              <a:t>6 </a:t>
            </a:r>
            <a:r>
              <a:rPr lang="en-US" sz="3200" b="1" dirty="0">
                <a:latin typeface="Arial"/>
                <a:cs typeface="Arial"/>
              </a:rPr>
              <a:t>if by turning the cities of Sodom and Gomorrah to ashes he condemned them to extinction, making them an example of what is going to happen to the ungodly</a:t>
            </a:r>
            <a:r>
              <a:rPr lang="en-US" sz="3200" b="1" dirty="0" smtClean="0">
                <a:latin typeface="Arial"/>
                <a:cs typeface="Arial"/>
              </a:rPr>
              <a:t>;</a:t>
            </a:r>
            <a:endParaRPr lang="en-US" sz="3200" b="1" dirty="0">
              <a:latin typeface="Arial"/>
              <a:cs typeface="Arial"/>
            </a:endParaRPr>
          </a:p>
        </p:txBody>
      </p:sp>
    </p:spTree>
    <p:extLst>
      <p:ext uri="{BB962C8B-B14F-4D97-AF65-F5344CB8AC3E}">
        <p14:creationId xmlns:p14="http://schemas.microsoft.com/office/powerpoint/2010/main" val="29232772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 xmlns:a16="http://schemas.microsoft.com/office/drawing/2014/main" id="{1585FF97-3898-4693-B62F-5ECCBE960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151"/>
            <a:ext cx="2544896" cy="2544896"/>
          </a:xfrm>
          <a:prstGeom prst="rect">
            <a:avLst/>
          </a:prstGeom>
        </p:spPr>
      </p:pic>
      <p:sp>
        <p:nvSpPr>
          <p:cNvPr id="2" name="TextBox 1">
            <a:extLst>
              <a:ext uri="{FF2B5EF4-FFF2-40B4-BE49-F238E27FC236}">
                <a16:creationId xmlns="" xmlns:a16="http://schemas.microsoft.com/office/drawing/2014/main" id="{CEAA93F2-D985-4A67-9ECC-12698CAEFBF7}"/>
              </a:ext>
            </a:extLst>
          </p:cNvPr>
          <p:cNvSpPr txBox="1"/>
          <p:nvPr/>
        </p:nvSpPr>
        <p:spPr>
          <a:xfrm>
            <a:off x="2930487" y="882752"/>
            <a:ext cx="5728771" cy="707886"/>
          </a:xfrm>
          <a:prstGeom prst="rect">
            <a:avLst/>
          </a:prstGeom>
          <a:noFill/>
        </p:spPr>
        <p:txBody>
          <a:bodyPr wrap="square" rtlCol="0">
            <a:spAutoFit/>
          </a:bodyPr>
          <a:lstStyle/>
          <a:p>
            <a:pPr algn="ctr"/>
            <a:r>
              <a:rPr lang="en-US" sz="4000" b="1" dirty="0">
                <a:latin typeface="Bahnschrift" panose="020B0502040204020203" pitchFamily="34" charset="0"/>
              </a:rPr>
              <a:t>II Peter </a:t>
            </a:r>
            <a:r>
              <a:rPr lang="en-US" sz="4000" b="1" dirty="0" smtClean="0">
                <a:latin typeface="Bahnschrift" panose="020B0502040204020203" pitchFamily="34" charset="0"/>
              </a:rPr>
              <a:t>2:1-10a</a:t>
            </a:r>
            <a:endParaRPr lang="en-US" sz="4000" b="1" dirty="0">
              <a:latin typeface="Bahnschrift" panose="020B0502040204020203" pitchFamily="34" charset="0"/>
            </a:endParaRPr>
          </a:p>
        </p:txBody>
      </p:sp>
      <p:sp>
        <p:nvSpPr>
          <p:cNvPr id="3" name="TextBox 2">
            <a:extLst>
              <a:ext uri="{FF2B5EF4-FFF2-40B4-BE49-F238E27FC236}">
                <a16:creationId xmlns="" xmlns:a16="http://schemas.microsoft.com/office/drawing/2014/main" id="{FF0E492D-5ABB-4A81-8136-E724F6C73BC4}"/>
              </a:ext>
            </a:extLst>
          </p:cNvPr>
          <p:cNvSpPr txBox="1"/>
          <p:nvPr/>
        </p:nvSpPr>
        <p:spPr>
          <a:xfrm>
            <a:off x="319489" y="2798284"/>
            <a:ext cx="8471971" cy="3046988"/>
          </a:xfrm>
          <a:prstGeom prst="rect">
            <a:avLst/>
          </a:prstGeom>
          <a:noFill/>
        </p:spPr>
        <p:txBody>
          <a:bodyPr wrap="square" rtlCol="0">
            <a:spAutoFit/>
          </a:bodyPr>
          <a:lstStyle/>
          <a:p>
            <a:r>
              <a:rPr lang="en-US" sz="3200" b="1" baseline="30000" dirty="0" smtClean="0">
                <a:latin typeface="Arial"/>
                <a:cs typeface="Arial"/>
              </a:rPr>
              <a:t>7</a:t>
            </a:r>
            <a:r>
              <a:rPr lang="en-US" sz="3200" b="1" baseline="30000" dirty="0">
                <a:latin typeface="Arial"/>
                <a:cs typeface="Arial"/>
              </a:rPr>
              <a:t> </a:t>
            </a:r>
            <a:r>
              <a:rPr lang="en-US" sz="3200" b="1" dirty="0">
                <a:latin typeface="Arial"/>
                <a:cs typeface="Arial"/>
              </a:rPr>
              <a:t>and if he rescued righteous Lot, greatly distressed by the sensual conduct of the wicked </a:t>
            </a:r>
            <a:r>
              <a:rPr lang="en-US" sz="3200" b="1" baseline="30000" dirty="0">
                <a:latin typeface="Arial"/>
                <a:cs typeface="Arial"/>
              </a:rPr>
              <a:t>8 </a:t>
            </a:r>
            <a:r>
              <a:rPr lang="en-US" sz="3200" b="1" dirty="0">
                <a:latin typeface="Arial"/>
                <a:cs typeface="Arial"/>
              </a:rPr>
              <a:t>(for as that righteous man lived among them day after day, he was tormenting his righteous soul over their lawless deeds that he saw and heard)</a:t>
            </a:r>
            <a:r>
              <a:rPr lang="en-US" sz="3200" b="1" dirty="0" smtClean="0">
                <a:latin typeface="Arial"/>
                <a:cs typeface="Arial"/>
              </a:rPr>
              <a:t>;</a:t>
            </a:r>
            <a:endParaRPr lang="en-US" sz="3200" b="1" dirty="0">
              <a:latin typeface="Arial"/>
              <a:cs typeface="Arial"/>
            </a:endParaRPr>
          </a:p>
        </p:txBody>
      </p:sp>
    </p:spTree>
    <p:extLst>
      <p:ext uri="{BB962C8B-B14F-4D97-AF65-F5344CB8AC3E}">
        <p14:creationId xmlns:p14="http://schemas.microsoft.com/office/powerpoint/2010/main" val="17112278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 xmlns:a16="http://schemas.microsoft.com/office/drawing/2014/main" id="{1585FF97-3898-4693-B62F-5ECCBE960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151"/>
            <a:ext cx="2544896" cy="2544896"/>
          </a:xfrm>
          <a:prstGeom prst="rect">
            <a:avLst/>
          </a:prstGeom>
        </p:spPr>
      </p:pic>
      <p:sp>
        <p:nvSpPr>
          <p:cNvPr id="2" name="TextBox 1">
            <a:extLst>
              <a:ext uri="{FF2B5EF4-FFF2-40B4-BE49-F238E27FC236}">
                <a16:creationId xmlns="" xmlns:a16="http://schemas.microsoft.com/office/drawing/2014/main" id="{CEAA93F2-D985-4A67-9ECC-12698CAEFBF7}"/>
              </a:ext>
            </a:extLst>
          </p:cNvPr>
          <p:cNvSpPr txBox="1"/>
          <p:nvPr/>
        </p:nvSpPr>
        <p:spPr>
          <a:xfrm>
            <a:off x="2930487" y="882752"/>
            <a:ext cx="5728771" cy="707886"/>
          </a:xfrm>
          <a:prstGeom prst="rect">
            <a:avLst/>
          </a:prstGeom>
          <a:noFill/>
        </p:spPr>
        <p:txBody>
          <a:bodyPr wrap="square" rtlCol="0">
            <a:spAutoFit/>
          </a:bodyPr>
          <a:lstStyle/>
          <a:p>
            <a:pPr algn="ctr"/>
            <a:r>
              <a:rPr lang="en-US" sz="4000" b="1" dirty="0">
                <a:latin typeface="Bahnschrift" panose="020B0502040204020203" pitchFamily="34" charset="0"/>
              </a:rPr>
              <a:t>II Peter </a:t>
            </a:r>
            <a:r>
              <a:rPr lang="en-US" sz="4000" b="1" dirty="0" smtClean="0">
                <a:latin typeface="Bahnschrift" panose="020B0502040204020203" pitchFamily="34" charset="0"/>
              </a:rPr>
              <a:t>2:1-10a</a:t>
            </a:r>
            <a:endParaRPr lang="en-US" sz="4000" b="1" dirty="0">
              <a:latin typeface="Bahnschrift" panose="020B0502040204020203" pitchFamily="34" charset="0"/>
            </a:endParaRPr>
          </a:p>
        </p:txBody>
      </p:sp>
      <p:sp>
        <p:nvSpPr>
          <p:cNvPr id="3" name="TextBox 2">
            <a:extLst>
              <a:ext uri="{FF2B5EF4-FFF2-40B4-BE49-F238E27FC236}">
                <a16:creationId xmlns="" xmlns:a16="http://schemas.microsoft.com/office/drawing/2014/main" id="{FF0E492D-5ABB-4A81-8136-E724F6C73BC4}"/>
              </a:ext>
            </a:extLst>
          </p:cNvPr>
          <p:cNvSpPr txBox="1"/>
          <p:nvPr/>
        </p:nvSpPr>
        <p:spPr>
          <a:xfrm>
            <a:off x="319489" y="2798284"/>
            <a:ext cx="8471971" cy="3046988"/>
          </a:xfrm>
          <a:prstGeom prst="rect">
            <a:avLst/>
          </a:prstGeom>
          <a:noFill/>
        </p:spPr>
        <p:txBody>
          <a:bodyPr wrap="square" rtlCol="0">
            <a:spAutoFit/>
          </a:bodyPr>
          <a:lstStyle/>
          <a:p>
            <a:r>
              <a:rPr lang="en-US" sz="3200" b="1" dirty="0" smtClean="0">
                <a:latin typeface="Arial"/>
                <a:cs typeface="Arial"/>
              </a:rPr>
              <a:t>;</a:t>
            </a:r>
            <a:r>
              <a:rPr lang="en-US" sz="3200" b="1" baseline="30000" dirty="0">
                <a:latin typeface="Arial"/>
                <a:cs typeface="Arial"/>
              </a:rPr>
              <a:t>9 </a:t>
            </a:r>
            <a:r>
              <a:rPr lang="en-US" sz="3200" b="1" dirty="0">
                <a:latin typeface="Arial"/>
                <a:cs typeface="Arial"/>
              </a:rPr>
              <a:t>then the Lord knows how to rescue the godly from trials, and to keep the unrighteous under punishment until the day of judgment, </a:t>
            </a:r>
            <a:r>
              <a:rPr lang="en-US" sz="3200" b="1" baseline="30000" dirty="0">
                <a:latin typeface="Arial"/>
                <a:cs typeface="Arial"/>
              </a:rPr>
              <a:t>10 </a:t>
            </a:r>
            <a:r>
              <a:rPr lang="en-US" sz="3200" b="1" dirty="0">
                <a:latin typeface="Arial"/>
                <a:cs typeface="Arial"/>
              </a:rPr>
              <a:t>and especially those who indulge in the lust of defiling passion and despise authority.</a:t>
            </a:r>
          </a:p>
        </p:txBody>
      </p:sp>
    </p:spTree>
    <p:extLst>
      <p:ext uri="{BB962C8B-B14F-4D97-AF65-F5344CB8AC3E}">
        <p14:creationId xmlns:p14="http://schemas.microsoft.com/office/powerpoint/2010/main" val="12574379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 xmlns:a16="http://schemas.microsoft.com/office/drawing/2014/main" id="{1585FF97-3898-4693-B62F-5ECCBE960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151"/>
            <a:ext cx="2544896" cy="2544896"/>
          </a:xfrm>
          <a:prstGeom prst="rect">
            <a:avLst/>
          </a:prstGeom>
        </p:spPr>
      </p:pic>
      <p:sp>
        <p:nvSpPr>
          <p:cNvPr id="2" name="TextBox 1">
            <a:extLst>
              <a:ext uri="{FF2B5EF4-FFF2-40B4-BE49-F238E27FC236}">
                <a16:creationId xmlns="" xmlns:a16="http://schemas.microsoft.com/office/drawing/2014/main" id="{CEAA93F2-D985-4A67-9ECC-12698CAEFBF7}"/>
              </a:ext>
            </a:extLst>
          </p:cNvPr>
          <p:cNvSpPr txBox="1"/>
          <p:nvPr/>
        </p:nvSpPr>
        <p:spPr>
          <a:xfrm>
            <a:off x="562831" y="2459039"/>
            <a:ext cx="8130448" cy="4154983"/>
          </a:xfrm>
          <a:prstGeom prst="rect">
            <a:avLst/>
          </a:prstGeom>
          <a:noFill/>
        </p:spPr>
        <p:txBody>
          <a:bodyPr wrap="square" rtlCol="0">
            <a:spAutoFit/>
          </a:bodyPr>
          <a:lstStyle/>
          <a:p>
            <a:r>
              <a:rPr lang="en-US" sz="3200" b="1" dirty="0" smtClean="0">
                <a:latin typeface="Arial"/>
                <a:cs typeface="Arial"/>
              </a:rPr>
              <a:t>The ______ of </a:t>
            </a:r>
            <a:r>
              <a:rPr lang="en-US" sz="3200" b="1" dirty="0">
                <a:latin typeface="Arial"/>
                <a:cs typeface="Arial"/>
              </a:rPr>
              <a:t>false teachers</a:t>
            </a:r>
          </a:p>
          <a:p>
            <a:r>
              <a:rPr lang="en-US" sz="3200" b="1" dirty="0">
                <a:latin typeface="Arial"/>
                <a:cs typeface="Arial"/>
              </a:rPr>
              <a:t> </a:t>
            </a:r>
          </a:p>
          <a:p>
            <a:r>
              <a:rPr lang="en-US" sz="3200" b="1" dirty="0">
                <a:latin typeface="Arial"/>
                <a:cs typeface="Arial"/>
              </a:rPr>
              <a:t>The </a:t>
            </a:r>
            <a:r>
              <a:rPr lang="en-US" sz="3200" b="1" dirty="0" smtClean="0">
                <a:latin typeface="Arial"/>
                <a:cs typeface="Arial"/>
              </a:rPr>
              <a:t>_______ of </a:t>
            </a:r>
            <a:r>
              <a:rPr lang="en-US" sz="3200" b="1" dirty="0">
                <a:latin typeface="Arial"/>
                <a:cs typeface="Arial"/>
              </a:rPr>
              <a:t>False Teachers</a:t>
            </a:r>
          </a:p>
          <a:p>
            <a:r>
              <a:rPr lang="en-US" sz="3200" b="1" dirty="0">
                <a:latin typeface="Arial"/>
                <a:cs typeface="Arial"/>
              </a:rPr>
              <a:t> </a:t>
            </a:r>
          </a:p>
          <a:p>
            <a:pPr marL="457200" lvl="0" indent="-457200">
              <a:buFont typeface="Arial"/>
              <a:buChar char="•"/>
            </a:pPr>
            <a:r>
              <a:rPr lang="en-US" sz="3200" b="1" dirty="0">
                <a:latin typeface="Arial"/>
                <a:cs typeface="Arial"/>
              </a:rPr>
              <a:t>Deny the </a:t>
            </a:r>
            <a:r>
              <a:rPr lang="en-US" sz="3200" b="1" dirty="0" smtClean="0">
                <a:latin typeface="Arial"/>
                <a:cs typeface="Arial"/>
              </a:rPr>
              <a:t>______ of </a:t>
            </a:r>
            <a:r>
              <a:rPr lang="en-US" sz="3200" b="1" dirty="0">
                <a:latin typeface="Arial"/>
                <a:cs typeface="Arial"/>
              </a:rPr>
              <a:t>Christ </a:t>
            </a:r>
          </a:p>
          <a:p>
            <a:endParaRPr lang="en-US" sz="2000" b="1" dirty="0">
              <a:latin typeface="Arial"/>
              <a:cs typeface="Arial"/>
            </a:endParaRPr>
          </a:p>
          <a:p>
            <a:pPr marL="457200" lvl="0" indent="-457200">
              <a:buFont typeface="Arial"/>
              <a:buChar char="•"/>
            </a:pPr>
            <a:r>
              <a:rPr lang="en-US" sz="3200" b="1" dirty="0">
                <a:latin typeface="Arial"/>
                <a:cs typeface="Arial"/>
              </a:rPr>
              <a:t>Deny the </a:t>
            </a:r>
            <a:r>
              <a:rPr lang="en-US" sz="3200" b="1" dirty="0" smtClean="0">
                <a:latin typeface="Arial"/>
                <a:cs typeface="Arial"/>
              </a:rPr>
              <a:t>_____ of </a:t>
            </a:r>
            <a:r>
              <a:rPr lang="en-US" sz="3200" b="1" dirty="0">
                <a:latin typeface="Arial"/>
                <a:cs typeface="Arial"/>
              </a:rPr>
              <a:t>Christ</a:t>
            </a:r>
          </a:p>
          <a:p>
            <a:r>
              <a:rPr lang="en-US" sz="2000" b="1" dirty="0">
                <a:latin typeface="Arial"/>
                <a:cs typeface="Arial"/>
              </a:rPr>
              <a:t>	</a:t>
            </a:r>
            <a:endParaRPr lang="en-US" sz="3200" b="1" dirty="0">
              <a:latin typeface="Arial"/>
              <a:cs typeface="Arial"/>
            </a:endParaRPr>
          </a:p>
          <a:p>
            <a:pPr marL="457200" lvl="0" indent="-457200">
              <a:buFont typeface="Arial"/>
              <a:buChar char="•"/>
            </a:pPr>
            <a:r>
              <a:rPr lang="en-US" sz="3200" b="1" dirty="0">
                <a:latin typeface="Arial"/>
                <a:cs typeface="Arial"/>
              </a:rPr>
              <a:t>Deny the </a:t>
            </a:r>
            <a:r>
              <a:rPr lang="en-US" sz="3200" b="1" dirty="0" smtClean="0">
                <a:latin typeface="Arial"/>
                <a:cs typeface="Arial"/>
              </a:rPr>
              <a:t>_____ of Christ</a:t>
            </a:r>
            <a:endParaRPr lang="en-US" sz="3200" b="1" dirty="0">
              <a:latin typeface="Arial"/>
              <a:cs typeface="Arial"/>
            </a:endParaRPr>
          </a:p>
        </p:txBody>
      </p:sp>
    </p:spTree>
    <p:extLst>
      <p:ext uri="{BB962C8B-B14F-4D97-AF65-F5344CB8AC3E}">
        <p14:creationId xmlns:p14="http://schemas.microsoft.com/office/powerpoint/2010/main" val="15264475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Picture 23">
            <a:extLst>
              <a:ext uri="{FF2B5EF4-FFF2-40B4-BE49-F238E27FC236}">
                <a16:creationId xmlns="" xmlns:a16="http://schemas.microsoft.com/office/drawing/2014/main" id="{1585FF97-3898-4693-B62F-5ECCBE960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151"/>
            <a:ext cx="2544896" cy="2544896"/>
          </a:xfrm>
          <a:prstGeom prst="rect">
            <a:avLst/>
          </a:prstGeom>
        </p:spPr>
      </p:pic>
      <p:sp>
        <p:nvSpPr>
          <p:cNvPr id="2" name="TextBox 1">
            <a:extLst>
              <a:ext uri="{FF2B5EF4-FFF2-40B4-BE49-F238E27FC236}">
                <a16:creationId xmlns="" xmlns:a16="http://schemas.microsoft.com/office/drawing/2014/main" id="{CEAA93F2-D985-4A67-9ECC-12698CAEFBF7}"/>
              </a:ext>
            </a:extLst>
          </p:cNvPr>
          <p:cNvSpPr txBox="1"/>
          <p:nvPr/>
        </p:nvSpPr>
        <p:spPr>
          <a:xfrm>
            <a:off x="562831" y="2459039"/>
            <a:ext cx="8130448" cy="4154983"/>
          </a:xfrm>
          <a:prstGeom prst="rect">
            <a:avLst/>
          </a:prstGeom>
          <a:noFill/>
        </p:spPr>
        <p:txBody>
          <a:bodyPr wrap="square" rtlCol="0">
            <a:spAutoFit/>
          </a:bodyPr>
          <a:lstStyle/>
          <a:p>
            <a:r>
              <a:rPr lang="en-US" sz="3200" b="1" dirty="0" smtClean="0">
                <a:latin typeface="Arial"/>
                <a:cs typeface="Arial"/>
              </a:rPr>
              <a:t>The </a:t>
            </a:r>
            <a:r>
              <a:rPr lang="en-US" sz="3200" b="1" u="sng" dirty="0" smtClean="0">
                <a:latin typeface="Arial"/>
                <a:cs typeface="Arial"/>
              </a:rPr>
              <a:t>Method</a:t>
            </a:r>
            <a:r>
              <a:rPr lang="en-US" sz="3200" b="1" dirty="0" smtClean="0">
                <a:latin typeface="Arial"/>
                <a:cs typeface="Arial"/>
              </a:rPr>
              <a:t> of </a:t>
            </a:r>
            <a:r>
              <a:rPr lang="en-US" sz="3200" b="1" dirty="0">
                <a:latin typeface="Arial"/>
                <a:cs typeface="Arial"/>
              </a:rPr>
              <a:t>false teachers</a:t>
            </a:r>
          </a:p>
          <a:p>
            <a:r>
              <a:rPr lang="en-US" sz="3200" b="1" dirty="0">
                <a:latin typeface="Arial"/>
                <a:cs typeface="Arial"/>
              </a:rPr>
              <a:t> </a:t>
            </a:r>
          </a:p>
          <a:p>
            <a:r>
              <a:rPr lang="en-US" sz="3200" b="1" dirty="0">
                <a:latin typeface="Arial"/>
                <a:cs typeface="Arial"/>
              </a:rPr>
              <a:t>The </a:t>
            </a:r>
            <a:r>
              <a:rPr lang="en-US" sz="3200" b="1" dirty="0" smtClean="0">
                <a:latin typeface="Arial"/>
                <a:cs typeface="Arial"/>
              </a:rPr>
              <a:t>_______ of </a:t>
            </a:r>
            <a:r>
              <a:rPr lang="en-US" sz="3200" b="1" dirty="0">
                <a:latin typeface="Arial"/>
                <a:cs typeface="Arial"/>
              </a:rPr>
              <a:t>False Teachers</a:t>
            </a:r>
          </a:p>
          <a:p>
            <a:r>
              <a:rPr lang="en-US" sz="3200" b="1" dirty="0">
                <a:latin typeface="Arial"/>
                <a:cs typeface="Arial"/>
              </a:rPr>
              <a:t> </a:t>
            </a:r>
          </a:p>
          <a:p>
            <a:pPr marL="457200" lvl="0" indent="-457200">
              <a:buFont typeface="Arial"/>
              <a:buChar char="•"/>
            </a:pPr>
            <a:r>
              <a:rPr lang="en-US" sz="3200" b="1" dirty="0">
                <a:latin typeface="Arial"/>
                <a:cs typeface="Arial"/>
              </a:rPr>
              <a:t>Deny the </a:t>
            </a:r>
            <a:r>
              <a:rPr lang="en-US" sz="3200" b="1" dirty="0" smtClean="0">
                <a:latin typeface="Arial"/>
                <a:cs typeface="Arial"/>
              </a:rPr>
              <a:t>_______ of </a:t>
            </a:r>
            <a:r>
              <a:rPr lang="en-US" sz="3200" b="1" dirty="0">
                <a:latin typeface="Arial"/>
                <a:cs typeface="Arial"/>
              </a:rPr>
              <a:t>Christ </a:t>
            </a:r>
          </a:p>
          <a:p>
            <a:endParaRPr lang="en-US" sz="2000" b="1" dirty="0">
              <a:latin typeface="Arial"/>
              <a:cs typeface="Arial"/>
            </a:endParaRPr>
          </a:p>
          <a:p>
            <a:pPr marL="457200" lvl="0" indent="-457200">
              <a:buFont typeface="Arial"/>
              <a:buChar char="•"/>
            </a:pPr>
            <a:r>
              <a:rPr lang="en-US" sz="3200" b="1" dirty="0">
                <a:latin typeface="Arial"/>
                <a:cs typeface="Arial"/>
              </a:rPr>
              <a:t>Deny the </a:t>
            </a:r>
            <a:r>
              <a:rPr lang="en-US" sz="3200" b="1" dirty="0" smtClean="0">
                <a:latin typeface="Arial"/>
                <a:cs typeface="Arial"/>
              </a:rPr>
              <a:t>_____ of </a:t>
            </a:r>
            <a:r>
              <a:rPr lang="en-US" sz="3200" b="1" dirty="0">
                <a:latin typeface="Arial"/>
                <a:cs typeface="Arial"/>
              </a:rPr>
              <a:t>Christ</a:t>
            </a:r>
          </a:p>
          <a:p>
            <a:r>
              <a:rPr lang="en-US" sz="2000" b="1" dirty="0">
                <a:latin typeface="Arial"/>
                <a:cs typeface="Arial"/>
              </a:rPr>
              <a:t>	</a:t>
            </a:r>
            <a:endParaRPr lang="en-US" sz="3200" b="1" dirty="0">
              <a:latin typeface="Arial"/>
              <a:cs typeface="Arial"/>
            </a:endParaRPr>
          </a:p>
          <a:p>
            <a:pPr marL="457200" lvl="0" indent="-457200">
              <a:buFont typeface="Arial"/>
              <a:buChar char="•"/>
            </a:pPr>
            <a:r>
              <a:rPr lang="en-US" sz="3200" b="1" dirty="0">
                <a:latin typeface="Arial"/>
                <a:cs typeface="Arial"/>
              </a:rPr>
              <a:t>Deny the </a:t>
            </a:r>
            <a:r>
              <a:rPr lang="en-US" sz="3200" b="1" dirty="0" smtClean="0">
                <a:latin typeface="Arial"/>
                <a:cs typeface="Arial"/>
              </a:rPr>
              <a:t>_____ of Christ</a:t>
            </a:r>
            <a:endParaRPr lang="en-US" sz="3200" b="1" dirty="0">
              <a:latin typeface="Arial"/>
              <a:cs typeface="Arial"/>
            </a:endParaRPr>
          </a:p>
        </p:txBody>
      </p:sp>
    </p:spTree>
    <p:extLst>
      <p:ext uri="{BB962C8B-B14F-4D97-AF65-F5344CB8AC3E}">
        <p14:creationId xmlns:p14="http://schemas.microsoft.com/office/powerpoint/2010/main" val="316382091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1335</TotalTime>
  <Words>111</Words>
  <Application>Microsoft Macintosh PowerPoint</Application>
  <PresentationFormat>On-screen Show (4:3)</PresentationFormat>
  <Paragraphs>86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Davis</dc:creator>
  <cp:lastModifiedBy>Apple User</cp:lastModifiedBy>
  <cp:revision>15</cp:revision>
  <dcterms:created xsi:type="dcterms:W3CDTF">2018-06-25T19:23:22Z</dcterms:created>
  <dcterms:modified xsi:type="dcterms:W3CDTF">2018-07-31T18:15:04Z</dcterms:modified>
</cp:coreProperties>
</file>