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69" r:id="rId4"/>
    <p:sldId id="270" r:id="rId5"/>
    <p:sldId id="271" r:id="rId6"/>
    <p:sldId id="273" r:id="rId7"/>
    <p:sldId id="274" r:id="rId8"/>
    <p:sldId id="275" r:id="rId9"/>
    <p:sldId id="276" r:id="rId10"/>
    <p:sldId id="277" r:id="rId11"/>
    <p:sldId id="278" r:id="rId12"/>
    <p:sldId id="263" r:id="rId13"/>
    <p:sldId id="279"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384" y="-10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570B09-A5F8-0248-8DC6-2116BB8BC9E2}"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90310603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06250671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238592714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68867490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570B09-A5F8-0248-8DC6-2116BB8BC9E2}"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89936316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570B09-A5F8-0248-8DC6-2116BB8BC9E2}"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10943797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570B09-A5F8-0248-8DC6-2116BB8BC9E2}"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9925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570B09-A5F8-0248-8DC6-2116BB8BC9E2}"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76948999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70B09-A5F8-0248-8DC6-2116BB8BC9E2}"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884725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1596521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7460212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70B09-A5F8-0248-8DC6-2116BB8BC9E2}" type="datetimeFigureOut">
              <a:rPr lang="en-US" smtClean="0"/>
              <a:t>5/1/2017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5D7EE-A346-7349-89E1-60465EA793C9}" type="slidenum">
              <a:rPr lang="en-US" smtClean="0"/>
              <a:t>‹#›</a:t>
            </a:fld>
            <a:endParaRPr lang="en-US"/>
          </a:p>
        </p:txBody>
      </p:sp>
    </p:spTree>
    <p:extLst>
      <p:ext uri="{BB962C8B-B14F-4D97-AF65-F5344CB8AC3E}">
        <p14:creationId xmlns:p14="http://schemas.microsoft.com/office/powerpoint/2010/main" val="23256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43467" y="2186609"/>
            <a:ext cx="7947377" cy="1877437"/>
          </a:xfrm>
          <a:prstGeom prst="rect">
            <a:avLst/>
          </a:prstGeom>
          <a:noFill/>
        </p:spPr>
        <p:txBody>
          <a:bodyPr wrap="square" rtlCol="0">
            <a:spAutoFit/>
          </a:bodyPr>
          <a:lstStyle/>
          <a:p>
            <a:pPr algn="ctr"/>
            <a:r>
              <a:rPr lang="en-US" sz="4000" b="1" dirty="0">
                <a:solidFill>
                  <a:srgbClr val="FFFFFF"/>
                </a:solidFill>
                <a:latin typeface="Arial"/>
                <a:cs typeface="Arial"/>
              </a:rPr>
              <a:t>The Person and Work </a:t>
            </a:r>
          </a:p>
          <a:p>
            <a:pPr algn="ctr"/>
            <a:r>
              <a:rPr lang="en-US" sz="4000" b="1" dirty="0">
                <a:solidFill>
                  <a:srgbClr val="FFFFFF"/>
                </a:solidFill>
                <a:latin typeface="Arial"/>
                <a:cs typeface="Arial"/>
              </a:rPr>
              <a:t>of Christ</a:t>
            </a:r>
          </a:p>
          <a:p>
            <a:pPr algn="ctr"/>
            <a:r>
              <a:rPr lang="en-US" sz="3600" b="1" dirty="0">
                <a:solidFill>
                  <a:srgbClr val="FFFFFF"/>
                </a:solidFill>
                <a:latin typeface="Arial"/>
                <a:cs typeface="Arial"/>
              </a:rPr>
              <a:t>John 8:31-59</a:t>
            </a:r>
          </a:p>
        </p:txBody>
      </p:sp>
    </p:spTree>
    <p:extLst>
      <p:ext uri="{BB962C8B-B14F-4D97-AF65-F5344CB8AC3E}">
        <p14:creationId xmlns:p14="http://schemas.microsoft.com/office/powerpoint/2010/main" val="8519875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3539430"/>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 </a:t>
            </a:r>
            <a:r>
              <a:rPr lang="en-US" sz="3200" b="1" baseline="30000" dirty="0">
                <a:solidFill>
                  <a:schemeClr val="bg1"/>
                </a:solidFill>
                <a:latin typeface="Arial" panose="020B0604020202020204" pitchFamily="34" charset="0"/>
                <a:cs typeface="Arial" panose="020B0604020202020204" pitchFamily="34" charset="0"/>
              </a:rPr>
              <a:t>54</a:t>
            </a:r>
            <a:r>
              <a:rPr lang="en-US" sz="3200" b="1" dirty="0">
                <a:solidFill>
                  <a:schemeClr val="bg1"/>
                </a:solidFill>
                <a:latin typeface="Arial" panose="020B0604020202020204" pitchFamily="34" charset="0"/>
                <a:cs typeface="Arial" panose="020B0604020202020204" pitchFamily="34" charset="0"/>
              </a:rPr>
              <a:t> Jesus answered, “If I glorify myself, my glory is nothing. It is my Father who glorifies me, of whom you say, ‘He is our God.’ </a:t>
            </a:r>
            <a:r>
              <a:rPr lang="en-US" sz="3200" b="1" baseline="30000" dirty="0">
                <a:solidFill>
                  <a:schemeClr val="bg1"/>
                </a:solidFill>
                <a:latin typeface="Arial" panose="020B0604020202020204" pitchFamily="34" charset="0"/>
                <a:cs typeface="Arial" panose="020B0604020202020204" pitchFamily="34" charset="0"/>
              </a:rPr>
              <a:t>55</a:t>
            </a:r>
            <a:r>
              <a:rPr lang="en-US" sz="3200" b="1" dirty="0">
                <a:solidFill>
                  <a:schemeClr val="bg1"/>
                </a:solidFill>
                <a:latin typeface="Arial" panose="020B0604020202020204" pitchFamily="34" charset="0"/>
                <a:cs typeface="Arial" panose="020B0604020202020204" pitchFamily="34" charset="0"/>
              </a:rPr>
              <a:t> But you have not known him. I know him. If I were to say that I do not know him, I would be a liar like you, but I do know him and I keep his word.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92577887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5509200"/>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56</a:t>
            </a:r>
            <a:r>
              <a:rPr lang="en-US" sz="3200" b="1" dirty="0">
                <a:solidFill>
                  <a:schemeClr val="bg1"/>
                </a:solidFill>
                <a:latin typeface="Arial" panose="020B0604020202020204" pitchFamily="34" charset="0"/>
                <a:cs typeface="Arial" panose="020B0604020202020204" pitchFamily="34" charset="0"/>
              </a:rPr>
              <a:t> Your father Abraham rejoiced that he would see my day. He saw it and was glad.” </a:t>
            </a:r>
            <a:r>
              <a:rPr lang="en-US" sz="3200" b="1" baseline="30000" dirty="0">
                <a:solidFill>
                  <a:schemeClr val="bg1"/>
                </a:solidFill>
                <a:latin typeface="Arial" panose="020B0604020202020204" pitchFamily="34" charset="0"/>
                <a:cs typeface="Arial" panose="020B0604020202020204" pitchFamily="34" charset="0"/>
              </a:rPr>
              <a:t>57</a:t>
            </a:r>
            <a:r>
              <a:rPr lang="en-US" sz="3200" b="1" dirty="0">
                <a:solidFill>
                  <a:schemeClr val="bg1"/>
                </a:solidFill>
                <a:latin typeface="Arial" panose="020B0604020202020204" pitchFamily="34" charset="0"/>
                <a:cs typeface="Arial" panose="020B0604020202020204" pitchFamily="34" charset="0"/>
              </a:rPr>
              <a:t> So the Jews said to him, “You are not yet fifty years old, and have you seen Abraham?” </a:t>
            </a:r>
            <a:r>
              <a:rPr lang="en-US" sz="3200" b="1" baseline="30000" dirty="0">
                <a:solidFill>
                  <a:schemeClr val="bg1"/>
                </a:solidFill>
                <a:latin typeface="Arial" panose="020B0604020202020204" pitchFamily="34" charset="0"/>
                <a:cs typeface="Arial" panose="020B0604020202020204" pitchFamily="34" charset="0"/>
              </a:rPr>
              <a:t>58</a:t>
            </a:r>
            <a:r>
              <a:rPr lang="en-US" sz="3200" b="1" dirty="0">
                <a:solidFill>
                  <a:schemeClr val="bg1"/>
                </a:solidFill>
                <a:latin typeface="Arial" panose="020B0604020202020204" pitchFamily="34" charset="0"/>
                <a:cs typeface="Arial" panose="020B0604020202020204" pitchFamily="34" charset="0"/>
              </a:rPr>
              <a:t> Jesus said to them, “Truly, truly, I say to you, before Abraham was, I am.” </a:t>
            </a:r>
            <a:r>
              <a:rPr lang="en-US" sz="3200" b="1" baseline="30000" dirty="0">
                <a:solidFill>
                  <a:schemeClr val="bg1"/>
                </a:solidFill>
                <a:latin typeface="Arial" panose="020B0604020202020204" pitchFamily="34" charset="0"/>
                <a:cs typeface="Arial" panose="020B0604020202020204" pitchFamily="34" charset="0"/>
              </a:rPr>
              <a:t>59</a:t>
            </a:r>
            <a:r>
              <a:rPr lang="en-US" sz="3200" b="1" dirty="0">
                <a:solidFill>
                  <a:schemeClr val="bg1"/>
                </a:solidFill>
                <a:latin typeface="Arial" panose="020B0604020202020204" pitchFamily="34" charset="0"/>
                <a:cs typeface="Arial" panose="020B0604020202020204" pitchFamily="34" charset="0"/>
              </a:rPr>
              <a:t> So they picked up stones to throw at him, but Jesus hid himself and went out of the temple.</a:t>
            </a:r>
          </a:p>
          <a:p>
            <a:r>
              <a:rPr lang="en-US" sz="3200" b="1" dirty="0">
                <a:solidFill>
                  <a:schemeClr val="bg1"/>
                </a:solidFill>
                <a:latin typeface="Arial" panose="020B0604020202020204" pitchFamily="34" charset="0"/>
                <a:cs typeface="Arial" panose="020B0604020202020204" pitchFamily="34" charset="0"/>
              </a:rPr>
              <a:t> </a:t>
            </a:r>
          </a:p>
          <a:p>
            <a:endParaRPr lang="en-US" sz="3200" b="1" dirty="0">
              <a:solidFill>
                <a:schemeClr val="bg1"/>
              </a:solidFill>
              <a:latin typeface="Arial" panose="020B0604020202020204" pitchFamily="34" charset="0"/>
              <a:cs typeface="Arial" panose="020B0604020202020204" pitchFamily="34" charset="0"/>
            </a:endParaRP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84093939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744871"/>
            <a:ext cx="8834783" cy="5078313"/>
          </a:xfrm>
          <a:prstGeom prst="rect">
            <a:avLst/>
          </a:prstGeom>
          <a:no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The Person of Christ </a:t>
            </a:r>
          </a:p>
          <a:p>
            <a:r>
              <a:rPr lang="en-US" sz="3600" b="1" dirty="0">
                <a:solidFill>
                  <a:schemeClr val="bg1"/>
                </a:solidFill>
                <a:latin typeface="Arial" panose="020B0604020202020204" pitchFamily="34" charset="0"/>
                <a:cs typeface="Arial" panose="020B0604020202020204" pitchFamily="34" charset="0"/>
              </a:rPr>
              <a:t> </a:t>
            </a:r>
          </a:p>
          <a:p>
            <a:r>
              <a:rPr lang="en-US" sz="3600" b="1" dirty="0">
                <a:solidFill>
                  <a:schemeClr val="bg1"/>
                </a:solidFill>
                <a:latin typeface="Arial" panose="020B0604020202020204" pitchFamily="34" charset="0"/>
                <a:cs typeface="Arial" panose="020B0604020202020204" pitchFamily="34" charset="0"/>
              </a:rPr>
              <a:t>He is ____</a:t>
            </a:r>
          </a:p>
          <a:p>
            <a:r>
              <a:rPr lang="en-US" sz="3600" b="1" dirty="0">
                <a:solidFill>
                  <a:schemeClr val="bg1"/>
                </a:solidFill>
                <a:latin typeface="Arial" panose="020B0604020202020204" pitchFamily="34" charset="0"/>
                <a:cs typeface="Arial" panose="020B0604020202020204" pitchFamily="34" charset="0"/>
              </a:rPr>
              <a:t> </a:t>
            </a:r>
          </a:p>
          <a:p>
            <a:pPr marL="571500" lvl="0" indent="-571500">
              <a:buFont typeface="Arial" panose="020B0604020202020204" pitchFamily="34" charset="0"/>
              <a:buChar char="•"/>
            </a:pPr>
            <a:r>
              <a:rPr lang="en-US" sz="3600" b="1" dirty="0">
                <a:solidFill>
                  <a:schemeClr val="bg1"/>
                </a:solidFill>
                <a:latin typeface="Arial" panose="020B0604020202020204" pitchFamily="34" charset="0"/>
                <a:cs typeface="Arial" panose="020B0604020202020204" pitchFamily="34" charset="0"/>
              </a:rPr>
              <a:t>He is the ____</a:t>
            </a:r>
          </a:p>
          <a:p>
            <a:pPr marL="571500" lvl="0" indent="-571500">
              <a:buFont typeface="Arial" panose="020B0604020202020204" pitchFamily="34" charset="0"/>
              <a:buChar char="•"/>
            </a:pPr>
            <a:r>
              <a:rPr lang="en-US" sz="3600" b="1" dirty="0">
                <a:solidFill>
                  <a:schemeClr val="bg1"/>
                </a:solidFill>
                <a:latin typeface="Arial" panose="020B0604020202020204" pitchFamily="34" charset="0"/>
                <a:cs typeface="Arial" panose="020B0604020202020204" pitchFamily="34" charset="0"/>
              </a:rPr>
              <a:t>He is ______</a:t>
            </a:r>
          </a:p>
          <a:p>
            <a:pPr marL="571500" lvl="0" indent="-571500">
              <a:buFont typeface="Arial" panose="020B0604020202020204" pitchFamily="34" charset="0"/>
              <a:buChar char="•"/>
            </a:pPr>
            <a:r>
              <a:rPr lang="en-US" sz="3600" b="1" dirty="0">
                <a:solidFill>
                  <a:schemeClr val="bg1"/>
                </a:solidFill>
                <a:latin typeface="Arial" panose="020B0604020202020204" pitchFamily="34" charset="0"/>
                <a:cs typeface="Arial" panose="020B0604020202020204" pitchFamily="34" charset="0"/>
              </a:rPr>
              <a:t>He speaks _____</a:t>
            </a:r>
          </a:p>
          <a:p>
            <a:pPr marL="571500" lvl="0" indent="-571500">
              <a:buFont typeface="Arial" panose="020B0604020202020204" pitchFamily="34" charset="0"/>
              <a:buChar char="•"/>
            </a:pPr>
            <a:r>
              <a:rPr lang="en-US" sz="3600" b="1" dirty="0">
                <a:solidFill>
                  <a:schemeClr val="bg1"/>
                </a:solidFill>
                <a:latin typeface="Arial" panose="020B0604020202020204" pitchFamily="34" charset="0"/>
                <a:cs typeface="Arial" panose="020B0604020202020204" pitchFamily="34" charset="0"/>
              </a:rPr>
              <a:t>He is ______</a:t>
            </a:r>
          </a:p>
          <a:p>
            <a:endParaRPr lang="en-US" sz="36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1580180" y="2832289"/>
            <a:ext cx="3381513" cy="646331"/>
          </a:xfrm>
          <a:prstGeom prst="rect">
            <a:avLst/>
          </a:prstGeom>
          <a:noFill/>
        </p:spPr>
        <p:txBody>
          <a:bodyPr wrap="square" rtlCol="0">
            <a:spAutoFit/>
          </a:bodyPr>
          <a:lstStyle/>
          <a:p>
            <a:r>
              <a:rPr lang="en-US" sz="3600" b="1" dirty="0">
                <a:solidFill>
                  <a:srgbClr val="FFFFFF"/>
                </a:solidFill>
                <a:latin typeface="Arial"/>
                <a:cs typeface="Arial"/>
              </a:rPr>
              <a:t>God</a:t>
            </a:r>
          </a:p>
        </p:txBody>
      </p:sp>
      <p:sp>
        <p:nvSpPr>
          <p:cNvPr id="5" name="TextBox 4"/>
          <p:cNvSpPr txBox="1"/>
          <p:nvPr/>
        </p:nvSpPr>
        <p:spPr>
          <a:xfrm>
            <a:off x="2946136" y="3942578"/>
            <a:ext cx="2838200" cy="646331"/>
          </a:xfrm>
          <a:prstGeom prst="rect">
            <a:avLst/>
          </a:prstGeom>
          <a:noFill/>
        </p:spPr>
        <p:txBody>
          <a:bodyPr wrap="square" rtlCol="0">
            <a:spAutoFit/>
          </a:bodyPr>
          <a:lstStyle/>
          <a:p>
            <a:r>
              <a:rPr lang="en-US" sz="3600" b="1" dirty="0">
                <a:solidFill>
                  <a:srgbClr val="FFFFFF"/>
                </a:solidFill>
                <a:latin typeface="Arial"/>
                <a:cs typeface="Arial"/>
              </a:rPr>
              <a:t>Son</a:t>
            </a:r>
          </a:p>
        </p:txBody>
      </p:sp>
      <p:sp>
        <p:nvSpPr>
          <p:cNvPr id="6" name="TextBox 5"/>
          <p:cNvSpPr txBox="1"/>
          <p:nvPr/>
        </p:nvSpPr>
        <p:spPr>
          <a:xfrm>
            <a:off x="2089296" y="4527938"/>
            <a:ext cx="3793344" cy="646331"/>
          </a:xfrm>
          <a:prstGeom prst="rect">
            <a:avLst/>
          </a:prstGeom>
          <a:noFill/>
        </p:spPr>
        <p:txBody>
          <a:bodyPr wrap="square" rtlCol="0">
            <a:spAutoFit/>
          </a:bodyPr>
          <a:lstStyle/>
          <a:p>
            <a:r>
              <a:rPr lang="en-US" sz="3600" b="1" dirty="0">
                <a:solidFill>
                  <a:srgbClr val="FFFFFF"/>
                </a:solidFill>
                <a:latin typeface="Arial"/>
                <a:cs typeface="Arial"/>
              </a:rPr>
              <a:t>perfect</a:t>
            </a:r>
          </a:p>
        </p:txBody>
      </p:sp>
      <p:sp>
        <p:nvSpPr>
          <p:cNvPr id="8" name="TextBox 7"/>
          <p:cNvSpPr txBox="1"/>
          <p:nvPr/>
        </p:nvSpPr>
        <p:spPr>
          <a:xfrm>
            <a:off x="3270936" y="5052867"/>
            <a:ext cx="3793344" cy="646331"/>
          </a:xfrm>
          <a:prstGeom prst="rect">
            <a:avLst/>
          </a:prstGeom>
          <a:noFill/>
        </p:spPr>
        <p:txBody>
          <a:bodyPr wrap="square" rtlCol="0">
            <a:spAutoFit/>
          </a:bodyPr>
          <a:lstStyle/>
          <a:p>
            <a:r>
              <a:rPr lang="en-US" sz="3600" b="1" dirty="0">
                <a:solidFill>
                  <a:srgbClr val="FFFFFF"/>
                </a:solidFill>
                <a:latin typeface="Arial"/>
                <a:cs typeface="Arial"/>
              </a:rPr>
              <a:t>truth</a:t>
            </a:r>
          </a:p>
        </p:txBody>
      </p:sp>
      <p:sp>
        <p:nvSpPr>
          <p:cNvPr id="9" name="TextBox 8"/>
          <p:cNvSpPr txBox="1"/>
          <p:nvPr/>
        </p:nvSpPr>
        <p:spPr>
          <a:xfrm>
            <a:off x="2082216" y="5601507"/>
            <a:ext cx="3793344" cy="646331"/>
          </a:xfrm>
          <a:prstGeom prst="rect">
            <a:avLst/>
          </a:prstGeom>
          <a:noFill/>
        </p:spPr>
        <p:txBody>
          <a:bodyPr wrap="square" rtlCol="0">
            <a:spAutoFit/>
          </a:bodyPr>
          <a:lstStyle/>
          <a:p>
            <a:r>
              <a:rPr lang="en-US" sz="3600" b="1" dirty="0">
                <a:solidFill>
                  <a:srgbClr val="FFFFFF"/>
                </a:solidFill>
                <a:latin typeface="Arial"/>
                <a:cs typeface="Arial"/>
              </a:rPr>
              <a:t>eternal</a:t>
            </a:r>
          </a:p>
        </p:txBody>
      </p:sp>
    </p:spTree>
    <p:extLst>
      <p:ext uri="{BB962C8B-B14F-4D97-AF65-F5344CB8AC3E}">
        <p14:creationId xmlns:p14="http://schemas.microsoft.com/office/powerpoint/2010/main" val="304673967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744871"/>
            <a:ext cx="8834783" cy="3416320"/>
          </a:xfrm>
          <a:prstGeom prst="rect">
            <a:avLst/>
          </a:prstGeom>
          <a:no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The Work of Christ</a:t>
            </a:r>
          </a:p>
          <a:p>
            <a:r>
              <a:rPr lang="en-US" sz="3600" b="1" dirty="0">
                <a:solidFill>
                  <a:schemeClr val="bg1"/>
                </a:solidFill>
                <a:latin typeface="Arial" panose="020B0604020202020204" pitchFamily="34" charset="0"/>
                <a:cs typeface="Arial" panose="020B0604020202020204" pitchFamily="34" charset="0"/>
              </a:rPr>
              <a:t> </a:t>
            </a:r>
          </a:p>
          <a:p>
            <a:r>
              <a:rPr lang="en-US" sz="3600" b="1" dirty="0">
                <a:solidFill>
                  <a:schemeClr val="bg1"/>
                </a:solidFill>
                <a:latin typeface="Arial" panose="020B0604020202020204" pitchFamily="34" charset="0"/>
                <a:cs typeface="Arial" panose="020B0604020202020204" pitchFamily="34" charset="0"/>
              </a:rPr>
              <a:t>He gives ______ ___</a:t>
            </a:r>
          </a:p>
          <a:p>
            <a:r>
              <a:rPr lang="en-US" sz="3600" b="1" dirty="0">
                <a:solidFill>
                  <a:schemeClr val="bg1"/>
                </a:solidFill>
                <a:latin typeface="Arial" panose="020B0604020202020204" pitchFamily="34" charset="0"/>
                <a:cs typeface="Arial" panose="020B0604020202020204" pitchFamily="34" charset="0"/>
              </a:rPr>
              <a:t> </a:t>
            </a:r>
          </a:p>
          <a:p>
            <a:r>
              <a:rPr lang="en-US" sz="3600" b="1" dirty="0">
                <a:solidFill>
                  <a:schemeClr val="bg1"/>
                </a:solidFill>
                <a:latin typeface="Arial" panose="020B0604020202020204" pitchFamily="34" charset="0"/>
                <a:cs typeface="Arial" panose="020B0604020202020204" pitchFamily="34" charset="0"/>
              </a:rPr>
              <a:t>He gives _______</a:t>
            </a:r>
          </a:p>
          <a:p>
            <a:endParaRPr lang="en-US" sz="36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2288131" y="2855931"/>
            <a:ext cx="3381513" cy="646331"/>
          </a:xfrm>
          <a:prstGeom prst="rect">
            <a:avLst/>
          </a:prstGeom>
          <a:noFill/>
        </p:spPr>
        <p:txBody>
          <a:bodyPr wrap="square" rtlCol="0">
            <a:spAutoFit/>
          </a:bodyPr>
          <a:lstStyle/>
          <a:p>
            <a:r>
              <a:rPr lang="en-US" sz="3600" b="1" dirty="0">
                <a:solidFill>
                  <a:srgbClr val="FFFFFF"/>
                </a:solidFill>
                <a:latin typeface="Arial"/>
                <a:cs typeface="Arial"/>
              </a:rPr>
              <a:t>eternal  life</a:t>
            </a:r>
          </a:p>
        </p:txBody>
      </p:sp>
      <p:sp>
        <p:nvSpPr>
          <p:cNvPr id="5" name="TextBox 4"/>
          <p:cNvSpPr txBox="1"/>
          <p:nvPr/>
        </p:nvSpPr>
        <p:spPr>
          <a:xfrm>
            <a:off x="2329408" y="3929500"/>
            <a:ext cx="2838200" cy="646331"/>
          </a:xfrm>
          <a:prstGeom prst="rect">
            <a:avLst/>
          </a:prstGeom>
          <a:noFill/>
        </p:spPr>
        <p:txBody>
          <a:bodyPr wrap="square" rtlCol="0">
            <a:spAutoFit/>
          </a:bodyPr>
          <a:lstStyle/>
          <a:p>
            <a:r>
              <a:rPr lang="en-US" sz="3600" b="1" dirty="0">
                <a:solidFill>
                  <a:srgbClr val="FFFFFF"/>
                </a:solidFill>
                <a:latin typeface="Arial"/>
                <a:cs typeface="Arial"/>
              </a:rPr>
              <a:t>freedom</a:t>
            </a:r>
          </a:p>
        </p:txBody>
      </p:sp>
    </p:spTree>
    <p:extLst>
      <p:ext uri="{BB962C8B-B14F-4D97-AF65-F5344CB8AC3E}">
        <p14:creationId xmlns:p14="http://schemas.microsoft.com/office/powerpoint/2010/main" val="146921915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918601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4031873"/>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31 </a:t>
            </a:r>
            <a:r>
              <a:rPr lang="en-US" sz="3200" b="1" dirty="0">
                <a:solidFill>
                  <a:schemeClr val="bg1"/>
                </a:solidFill>
                <a:latin typeface="Arial" panose="020B0604020202020204" pitchFamily="34" charset="0"/>
                <a:cs typeface="Arial" panose="020B0604020202020204" pitchFamily="34" charset="0"/>
              </a:rPr>
              <a:t>So Jesus said to the Jews who had believed him, “If you abide in my word, you are truly my disciples, </a:t>
            </a:r>
            <a:r>
              <a:rPr lang="en-US" sz="3200" b="1" baseline="30000" dirty="0">
                <a:solidFill>
                  <a:schemeClr val="bg1"/>
                </a:solidFill>
                <a:latin typeface="Arial" panose="020B0604020202020204" pitchFamily="34" charset="0"/>
                <a:cs typeface="Arial" panose="020B0604020202020204" pitchFamily="34" charset="0"/>
              </a:rPr>
              <a:t>32 </a:t>
            </a:r>
            <a:r>
              <a:rPr lang="en-US" sz="3200" b="1" dirty="0">
                <a:solidFill>
                  <a:schemeClr val="bg1"/>
                </a:solidFill>
                <a:latin typeface="Arial" panose="020B0604020202020204" pitchFamily="34" charset="0"/>
                <a:cs typeface="Arial" panose="020B0604020202020204" pitchFamily="34" charset="0"/>
              </a:rPr>
              <a:t>and you will know the truth, and the truth will set you free.” </a:t>
            </a:r>
            <a:r>
              <a:rPr lang="en-US" sz="3200" b="1" baseline="30000" dirty="0">
                <a:solidFill>
                  <a:schemeClr val="bg1"/>
                </a:solidFill>
                <a:latin typeface="Arial" panose="020B0604020202020204" pitchFamily="34" charset="0"/>
                <a:cs typeface="Arial" panose="020B0604020202020204" pitchFamily="34" charset="0"/>
              </a:rPr>
              <a:t>33 </a:t>
            </a:r>
            <a:r>
              <a:rPr lang="en-US" sz="3200" b="1" dirty="0">
                <a:solidFill>
                  <a:schemeClr val="bg1"/>
                </a:solidFill>
                <a:latin typeface="Arial" panose="020B0604020202020204" pitchFamily="34" charset="0"/>
                <a:cs typeface="Arial" panose="020B0604020202020204" pitchFamily="34" charset="0"/>
              </a:rPr>
              <a:t>They answered him, “We are offspring of Abraham and have never been enslaved to anyone. How is it that you say, ‘You will become free’?”</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222702059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4524315"/>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34 </a:t>
            </a:r>
            <a:r>
              <a:rPr lang="en-US" sz="3200" b="1" dirty="0">
                <a:solidFill>
                  <a:schemeClr val="bg1"/>
                </a:solidFill>
                <a:latin typeface="Arial" panose="020B0604020202020204" pitchFamily="34" charset="0"/>
                <a:cs typeface="Arial" panose="020B0604020202020204" pitchFamily="34" charset="0"/>
              </a:rPr>
              <a:t>Jesus answered them, “Truly, truly, I say to you, everyone who practices sin is a slave to sin. </a:t>
            </a:r>
            <a:r>
              <a:rPr lang="en-US" sz="3200" b="1" baseline="30000" dirty="0">
                <a:solidFill>
                  <a:schemeClr val="bg1"/>
                </a:solidFill>
                <a:latin typeface="Arial" panose="020B0604020202020204" pitchFamily="34" charset="0"/>
                <a:cs typeface="Arial" panose="020B0604020202020204" pitchFamily="34" charset="0"/>
              </a:rPr>
              <a:t>35 </a:t>
            </a:r>
            <a:r>
              <a:rPr lang="en-US" sz="3200" b="1" dirty="0">
                <a:solidFill>
                  <a:schemeClr val="bg1"/>
                </a:solidFill>
                <a:latin typeface="Arial" panose="020B0604020202020204" pitchFamily="34" charset="0"/>
                <a:cs typeface="Arial" panose="020B0604020202020204" pitchFamily="34" charset="0"/>
              </a:rPr>
              <a:t>The slave does not remain in the house forever; the son remains forever. </a:t>
            </a:r>
            <a:r>
              <a:rPr lang="en-US" sz="3200" b="1" baseline="30000" dirty="0">
                <a:solidFill>
                  <a:schemeClr val="bg1"/>
                </a:solidFill>
                <a:latin typeface="Arial" panose="020B0604020202020204" pitchFamily="34" charset="0"/>
                <a:cs typeface="Arial" panose="020B0604020202020204" pitchFamily="34" charset="0"/>
              </a:rPr>
              <a:t>36 </a:t>
            </a:r>
            <a:r>
              <a:rPr lang="en-US" sz="3200" b="1" dirty="0">
                <a:solidFill>
                  <a:schemeClr val="bg1"/>
                </a:solidFill>
                <a:latin typeface="Arial" panose="020B0604020202020204" pitchFamily="34" charset="0"/>
                <a:cs typeface="Arial" panose="020B0604020202020204" pitchFamily="34" charset="0"/>
              </a:rPr>
              <a:t>So if the Son sets you free, you will be free indeed. </a:t>
            </a:r>
            <a:r>
              <a:rPr lang="en-US" sz="3200" b="1" baseline="30000" dirty="0">
                <a:solidFill>
                  <a:schemeClr val="bg1"/>
                </a:solidFill>
                <a:latin typeface="Arial" panose="020B0604020202020204" pitchFamily="34" charset="0"/>
                <a:cs typeface="Arial" panose="020B0604020202020204" pitchFamily="34" charset="0"/>
              </a:rPr>
              <a:t>37 </a:t>
            </a:r>
            <a:r>
              <a:rPr lang="en-US" sz="3200" b="1" dirty="0">
                <a:solidFill>
                  <a:schemeClr val="bg1"/>
                </a:solidFill>
                <a:latin typeface="Arial" panose="020B0604020202020204" pitchFamily="34" charset="0"/>
                <a:cs typeface="Arial" panose="020B0604020202020204" pitchFamily="34" charset="0"/>
              </a:rPr>
              <a:t>I know that you are offspring of Abraham; yet you seek to kill me because my word finds no place in you.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210237943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4524315"/>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 </a:t>
            </a:r>
            <a:r>
              <a:rPr lang="en-US" sz="3200" b="1" baseline="30000" dirty="0">
                <a:solidFill>
                  <a:schemeClr val="bg1"/>
                </a:solidFill>
                <a:latin typeface="Arial" panose="020B0604020202020204" pitchFamily="34" charset="0"/>
                <a:cs typeface="Arial" panose="020B0604020202020204" pitchFamily="34" charset="0"/>
              </a:rPr>
              <a:t>38 </a:t>
            </a:r>
            <a:r>
              <a:rPr lang="en-US" sz="3200" b="1" dirty="0">
                <a:solidFill>
                  <a:schemeClr val="bg1"/>
                </a:solidFill>
                <a:latin typeface="Arial" panose="020B0604020202020204" pitchFamily="34" charset="0"/>
                <a:cs typeface="Arial" panose="020B0604020202020204" pitchFamily="34" charset="0"/>
              </a:rPr>
              <a:t>I speak of what I have seen with my Father, and you do what you have heard from your father.” </a:t>
            </a:r>
            <a:r>
              <a:rPr lang="en-US" sz="3200" b="1" baseline="30000" dirty="0">
                <a:solidFill>
                  <a:schemeClr val="bg1"/>
                </a:solidFill>
                <a:latin typeface="Arial" panose="020B0604020202020204" pitchFamily="34" charset="0"/>
                <a:cs typeface="Arial" panose="020B0604020202020204" pitchFamily="34" charset="0"/>
              </a:rPr>
              <a:t>39 </a:t>
            </a:r>
            <a:r>
              <a:rPr lang="en-US" sz="3200" b="1" dirty="0">
                <a:solidFill>
                  <a:schemeClr val="bg1"/>
                </a:solidFill>
                <a:latin typeface="Arial" panose="020B0604020202020204" pitchFamily="34" charset="0"/>
                <a:cs typeface="Arial" panose="020B0604020202020204" pitchFamily="34" charset="0"/>
              </a:rPr>
              <a:t>They answered him, “Abraham is our father.” Jesus said to them, “If you were Abraham's children, you would be doing the works Abraham did, </a:t>
            </a:r>
            <a:r>
              <a:rPr lang="en-US" sz="3200" b="1" baseline="30000" dirty="0">
                <a:solidFill>
                  <a:schemeClr val="bg1"/>
                </a:solidFill>
                <a:latin typeface="Arial" panose="020B0604020202020204" pitchFamily="34" charset="0"/>
                <a:cs typeface="Arial" panose="020B0604020202020204" pitchFamily="34" charset="0"/>
              </a:rPr>
              <a:t>40 </a:t>
            </a:r>
            <a:r>
              <a:rPr lang="en-US" sz="3200" b="1" dirty="0">
                <a:solidFill>
                  <a:schemeClr val="bg1"/>
                </a:solidFill>
                <a:latin typeface="Arial" panose="020B0604020202020204" pitchFamily="34" charset="0"/>
                <a:cs typeface="Arial" panose="020B0604020202020204" pitchFamily="34" charset="0"/>
              </a:rPr>
              <a:t>but now you seek to kill me, a man who has told you the truth that I heard from God. This is not what Abraham did.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409074665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3539430"/>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 </a:t>
            </a:r>
            <a:r>
              <a:rPr lang="en-US" sz="3200" b="1" baseline="30000" dirty="0">
                <a:solidFill>
                  <a:schemeClr val="bg1"/>
                </a:solidFill>
                <a:latin typeface="Arial" panose="020B0604020202020204" pitchFamily="34" charset="0"/>
                <a:cs typeface="Arial" panose="020B0604020202020204" pitchFamily="34" charset="0"/>
              </a:rPr>
              <a:t>41 </a:t>
            </a:r>
            <a:r>
              <a:rPr lang="en-US" sz="3200" b="1" dirty="0">
                <a:solidFill>
                  <a:schemeClr val="bg1"/>
                </a:solidFill>
                <a:latin typeface="Arial" panose="020B0604020202020204" pitchFamily="34" charset="0"/>
                <a:cs typeface="Arial" panose="020B0604020202020204" pitchFamily="34" charset="0"/>
              </a:rPr>
              <a:t>You are doing the works your father did.” They said to him, “We were not born of sexual immorality. We have one Father—even God.” </a:t>
            </a:r>
            <a:r>
              <a:rPr lang="en-US" sz="3200" b="1" baseline="30000" dirty="0">
                <a:solidFill>
                  <a:schemeClr val="bg1"/>
                </a:solidFill>
                <a:latin typeface="Arial" panose="020B0604020202020204" pitchFamily="34" charset="0"/>
                <a:cs typeface="Arial" panose="020B0604020202020204" pitchFamily="34" charset="0"/>
              </a:rPr>
              <a:t>42 </a:t>
            </a:r>
            <a:r>
              <a:rPr lang="en-US" sz="3200" b="1" dirty="0">
                <a:solidFill>
                  <a:schemeClr val="bg1"/>
                </a:solidFill>
                <a:latin typeface="Arial" panose="020B0604020202020204" pitchFamily="34" charset="0"/>
                <a:cs typeface="Arial" panose="020B0604020202020204" pitchFamily="34" charset="0"/>
              </a:rPr>
              <a:t>Jesus said to them, “If God were your Father, you would love me, for I came from God and I am here. I came not of my own accord, but he sent me.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101145863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4524315"/>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  </a:t>
            </a:r>
            <a:r>
              <a:rPr lang="en-US" sz="3200" b="1" baseline="30000" dirty="0">
                <a:solidFill>
                  <a:schemeClr val="bg1"/>
                </a:solidFill>
                <a:latin typeface="Arial" panose="020B0604020202020204" pitchFamily="34" charset="0"/>
                <a:cs typeface="Arial" panose="020B0604020202020204" pitchFamily="34" charset="0"/>
              </a:rPr>
              <a:t>43 </a:t>
            </a:r>
            <a:r>
              <a:rPr lang="en-US" sz="3200" b="1" dirty="0">
                <a:solidFill>
                  <a:schemeClr val="bg1"/>
                </a:solidFill>
                <a:latin typeface="Arial" panose="020B0604020202020204" pitchFamily="34" charset="0"/>
                <a:cs typeface="Arial" panose="020B0604020202020204" pitchFamily="34" charset="0"/>
              </a:rPr>
              <a:t>Why do you not understand what I say? It is because you cannot bear to hear my word. </a:t>
            </a:r>
            <a:r>
              <a:rPr lang="en-US" sz="3200" b="1" baseline="30000" dirty="0">
                <a:solidFill>
                  <a:schemeClr val="bg1"/>
                </a:solidFill>
                <a:latin typeface="Arial" panose="020B0604020202020204" pitchFamily="34" charset="0"/>
                <a:cs typeface="Arial" panose="020B0604020202020204" pitchFamily="34" charset="0"/>
              </a:rPr>
              <a:t>44 </a:t>
            </a:r>
            <a:r>
              <a:rPr lang="en-US" sz="3200" b="1" dirty="0">
                <a:solidFill>
                  <a:schemeClr val="bg1"/>
                </a:solidFill>
                <a:latin typeface="Arial" panose="020B0604020202020204" pitchFamily="34" charset="0"/>
                <a:cs typeface="Arial" panose="020B0604020202020204" pitchFamily="34" charset="0"/>
              </a:rPr>
              <a:t>You are of your father the devil, and your will is to do your father's desires. He was a murderer from the beginning, and does not stand in the truth, because there is no truth in him. When he lies, he speaks out of his own character, for he is a liar and the father of lies.</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288387902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4524315"/>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45 </a:t>
            </a:r>
            <a:r>
              <a:rPr lang="en-US" sz="3200" b="1" dirty="0">
                <a:solidFill>
                  <a:schemeClr val="bg1"/>
                </a:solidFill>
                <a:latin typeface="Arial" panose="020B0604020202020204" pitchFamily="34" charset="0"/>
                <a:cs typeface="Arial" panose="020B0604020202020204" pitchFamily="34" charset="0"/>
              </a:rPr>
              <a:t>But because I tell the truth, you do not believe me. </a:t>
            </a:r>
            <a:r>
              <a:rPr lang="en-US" sz="3200" b="1" baseline="30000" dirty="0">
                <a:solidFill>
                  <a:schemeClr val="bg1"/>
                </a:solidFill>
                <a:latin typeface="Arial" panose="020B0604020202020204" pitchFamily="34" charset="0"/>
                <a:cs typeface="Arial" panose="020B0604020202020204" pitchFamily="34" charset="0"/>
              </a:rPr>
              <a:t>46</a:t>
            </a:r>
            <a:r>
              <a:rPr lang="en-US" sz="3200" b="1" dirty="0">
                <a:solidFill>
                  <a:schemeClr val="bg1"/>
                </a:solidFill>
                <a:latin typeface="Arial" panose="020B0604020202020204" pitchFamily="34" charset="0"/>
                <a:cs typeface="Arial" panose="020B0604020202020204" pitchFamily="34" charset="0"/>
              </a:rPr>
              <a:t>Which one of you convicts me of sin? If I tell the truth, why do you not believe me? </a:t>
            </a:r>
            <a:r>
              <a:rPr lang="en-US" sz="3200" b="1" baseline="30000" dirty="0">
                <a:solidFill>
                  <a:schemeClr val="bg1"/>
                </a:solidFill>
                <a:latin typeface="Arial" panose="020B0604020202020204" pitchFamily="34" charset="0"/>
                <a:cs typeface="Arial" panose="020B0604020202020204" pitchFamily="34" charset="0"/>
              </a:rPr>
              <a:t>47</a:t>
            </a:r>
            <a:r>
              <a:rPr lang="en-US" sz="3200" b="1" dirty="0">
                <a:solidFill>
                  <a:schemeClr val="bg1"/>
                </a:solidFill>
                <a:latin typeface="Arial" panose="020B0604020202020204" pitchFamily="34" charset="0"/>
                <a:cs typeface="Arial" panose="020B0604020202020204" pitchFamily="34" charset="0"/>
              </a:rPr>
              <a:t>Whoever is of God hears the words of God. The reason why you do not hear them is that you are not of God.” </a:t>
            </a:r>
            <a:r>
              <a:rPr lang="en-US" sz="3200" b="1" baseline="30000" dirty="0">
                <a:solidFill>
                  <a:schemeClr val="bg1"/>
                </a:solidFill>
                <a:latin typeface="Arial" panose="020B0604020202020204" pitchFamily="34" charset="0"/>
                <a:cs typeface="Arial" panose="020B0604020202020204" pitchFamily="34" charset="0"/>
              </a:rPr>
              <a:t>48</a:t>
            </a:r>
            <a:r>
              <a:rPr lang="en-US" sz="3200" b="1" dirty="0">
                <a:solidFill>
                  <a:schemeClr val="bg1"/>
                </a:solidFill>
                <a:latin typeface="Arial" panose="020B0604020202020204" pitchFamily="34" charset="0"/>
                <a:cs typeface="Arial" panose="020B0604020202020204" pitchFamily="34" charset="0"/>
              </a:rPr>
              <a:t> The Jews answered him, “Are we not right in saying that you are a Samaritan and have a demon?”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181856967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3539430"/>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 </a:t>
            </a:r>
            <a:r>
              <a:rPr lang="en-US" sz="3200" b="1" baseline="30000" dirty="0">
                <a:solidFill>
                  <a:schemeClr val="bg1"/>
                </a:solidFill>
                <a:latin typeface="Arial" panose="020B0604020202020204" pitchFamily="34" charset="0"/>
                <a:cs typeface="Arial" panose="020B0604020202020204" pitchFamily="34" charset="0"/>
              </a:rPr>
              <a:t>49</a:t>
            </a:r>
            <a:r>
              <a:rPr lang="en-US" sz="3200" b="1" dirty="0">
                <a:solidFill>
                  <a:schemeClr val="bg1"/>
                </a:solidFill>
                <a:latin typeface="Arial" panose="020B0604020202020204" pitchFamily="34" charset="0"/>
                <a:cs typeface="Arial" panose="020B0604020202020204" pitchFamily="34" charset="0"/>
              </a:rPr>
              <a:t> Jesus answered, “I do not have a demon, but I honor my Father, and you dishonor me. </a:t>
            </a:r>
            <a:r>
              <a:rPr lang="en-US" sz="3200" b="1" baseline="30000" dirty="0">
                <a:solidFill>
                  <a:schemeClr val="bg1"/>
                </a:solidFill>
                <a:latin typeface="Arial" panose="020B0604020202020204" pitchFamily="34" charset="0"/>
                <a:cs typeface="Arial" panose="020B0604020202020204" pitchFamily="34" charset="0"/>
              </a:rPr>
              <a:t>50</a:t>
            </a:r>
            <a:r>
              <a:rPr lang="en-US" sz="3200" b="1" dirty="0">
                <a:solidFill>
                  <a:schemeClr val="bg1"/>
                </a:solidFill>
                <a:latin typeface="Arial" panose="020B0604020202020204" pitchFamily="34" charset="0"/>
                <a:cs typeface="Arial" panose="020B0604020202020204" pitchFamily="34" charset="0"/>
              </a:rPr>
              <a:t> Yet I do not seek my own glory; there is One who seeks it, and he is the judge. </a:t>
            </a:r>
            <a:r>
              <a:rPr lang="en-US" sz="3200" b="1" baseline="30000" dirty="0">
                <a:solidFill>
                  <a:schemeClr val="bg1"/>
                </a:solidFill>
                <a:latin typeface="Arial" panose="020B0604020202020204" pitchFamily="34" charset="0"/>
                <a:cs typeface="Arial" panose="020B0604020202020204" pitchFamily="34" charset="0"/>
              </a:rPr>
              <a:t>51</a:t>
            </a:r>
            <a:r>
              <a:rPr lang="en-US" sz="3200" b="1" dirty="0">
                <a:solidFill>
                  <a:schemeClr val="bg1"/>
                </a:solidFill>
                <a:latin typeface="Arial" panose="020B0604020202020204" pitchFamily="34" charset="0"/>
                <a:cs typeface="Arial" panose="020B0604020202020204" pitchFamily="34" charset="0"/>
              </a:rPr>
              <a:t> Truly, truly, I say to you, if anyone keeps my word, he will never see death.”</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348418133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3539430"/>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52</a:t>
            </a:r>
            <a:r>
              <a:rPr lang="en-US" sz="3200" b="1" dirty="0">
                <a:solidFill>
                  <a:schemeClr val="bg1"/>
                </a:solidFill>
                <a:latin typeface="Arial" panose="020B0604020202020204" pitchFamily="34" charset="0"/>
                <a:cs typeface="Arial" panose="020B0604020202020204" pitchFamily="34" charset="0"/>
              </a:rPr>
              <a:t> The Jews said to him, “Now we know that you have a demon! Abraham died, as did the prophets, yet you say, ‘If anyone keeps my word, he will never taste death.’ </a:t>
            </a:r>
            <a:r>
              <a:rPr lang="en-US" sz="3200" b="1" baseline="30000" dirty="0">
                <a:solidFill>
                  <a:schemeClr val="bg1"/>
                </a:solidFill>
                <a:latin typeface="Arial" panose="020B0604020202020204" pitchFamily="34" charset="0"/>
                <a:cs typeface="Arial" panose="020B0604020202020204" pitchFamily="34" charset="0"/>
              </a:rPr>
              <a:t>53</a:t>
            </a:r>
            <a:r>
              <a:rPr lang="en-US" sz="3200" b="1" dirty="0">
                <a:solidFill>
                  <a:schemeClr val="bg1"/>
                </a:solidFill>
                <a:latin typeface="Arial" panose="020B0604020202020204" pitchFamily="34" charset="0"/>
                <a:cs typeface="Arial" panose="020B0604020202020204" pitchFamily="34" charset="0"/>
              </a:rPr>
              <a:t> Are you greater than our father Abraham, who died? And the prophets died! Who do you make yourself out to be?”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8</a:t>
            </a:r>
          </a:p>
        </p:txBody>
      </p:sp>
    </p:spTree>
    <p:extLst>
      <p:ext uri="{BB962C8B-B14F-4D97-AF65-F5344CB8AC3E}">
        <p14:creationId xmlns:p14="http://schemas.microsoft.com/office/powerpoint/2010/main" val="350356711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1879</TotalTime>
  <Words>49</Words>
  <Application>Microsoft Office PowerPoint</Application>
  <PresentationFormat>On-screen Show (4:3)</PresentationFormat>
  <Paragraphs>44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User</dc:creator>
  <cp:lastModifiedBy>Steve Davis</cp:lastModifiedBy>
  <cp:revision>20</cp:revision>
  <dcterms:created xsi:type="dcterms:W3CDTF">2017-01-18T16:41:10Z</dcterms:created>
  <dcterms:modified xsi:type="dcterms:W3CDTF">2017-05-01T22:34:34Z</dcterms:modified>
</cp:coreProperties>
</file>