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81" r:id="rId4"/>
    <p:sldId id="283" r:id="rId5"/>
    <p:sldId id="282" r:id="rId6"/>
    <p:sldId id="263" r:id="rId7"/>
    <p:sldId id="28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570B09-A5F8-0248-8DC6-2116BB8BC9E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90310603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06250671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238592714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570B09-A5F8-0248-8DC6-2116BB8BC9E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68867490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570B09-A5F8-0248-8DC6-2116BB8BC9E2}"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89936316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570B09-A5F8-0248-8DC6-2116BB8BC9E2}"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10943797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570B09-A5F8-0248-8DC6-2116BB8BC9E2}"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9925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570B09-A5F8-0248-8DC6-2116BB8BC9E2}"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76948999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70B09-A5F8-0248-8DC6-2116BB8BC9E2}"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24884725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315965218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570B09-A5F8-0248-8DC6-2116BB8BC9E2}"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85D7EE-A346-7349-89E1-60465EA793C9}" type="slidenum">
              <a:rPr lang="en-US" smtClean="0"/>
              <a:t>‹#›</a:t>
            </a:fld>
            <a:endParaRPr lang="en-US"/>
          </a:p>
        </p:txBody>
      </p:sp>
    </p:spTree>
    <p:extLst>
      <p:ext uri="{BB962C8B-B14F-4D97-AF65-F5344CB8AC3E}">
        <p14:creationId xmlns:p14="http://schemas.microsoft.com/office/powerpoint/2010/main" val="474602126"/>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70B09-A5F8-0248-8DC6-2116BB8BC9E2}" type="datetimeFigureOut">
              <a:rPr lang="en-US" smtClean="0"/>
              <a:t>5/22/2017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5D7EE-A346-7349-89E1-60465EA793C9}" type="slidenum">
              <a:rPr lang="en-US" smtClean="0"/>
              <a:t>‹#›</a:t>
            </a:fld>
            <a:endParaRPr lang="en-US"/>
          </a:p>
        </p:txBody>
      </p:sp>
    </p:spTree>
    <p:extLst>
      <p:ext uri="{BB962C8B-B14F-4D97-AF65-F5344CB8AC3E}">
        <p14:creationId xmlns:p14="http://schemas.microsoft.com/office/powerpoint/2010/main" val="23256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43467" y="2186609"/>
            <a:ext cx="7947377" cy="1261884"/>
          </a:xfrm>
          <a:prstGeom prst="rect">
            <a:avLst/>
          </a:prstGeom>
          <a:noFill/>
        </p:spPr>
        <p:txBody>
          <a:bodyPr wrap="square" rtlCol="0">
            <a:spAutoFit/>
          </a:bodyPr>
          <a:lstStyle/>
          <a:p>
            <a:pPr algn="ctr"/>
            <a:r>
              <a:rPr lang="en-US" sz="4000" b="1" dirty="0">
                <a:solidFill>
                  <a:srgbClr val="FFFFFF"/>
                </a:solidFill>
                <a:latin typeface="Arial"/>
                <a:cs typeface="Arial"/>
              </a:rPr>
              <a:t>The Holy Spirit</a:t>
            </a:r>
          </a:p>
          <a:p>
            <a:pPr algn="ctr"/>
            <a:r>
              <a:rPr lang="en-US" sz="3600" b="1" dirty="0">
                <a:solidFill>
                  <a:srgbClr val="FFFFFF"/>
                </a:solidFill>
                <a:latin typeface="Arial"/>
                <a:cs typeface="Arial"/>
              </a:rPr>
              <a:t>John 16:5-15</a:t>
            </a:r>
          </a:p>
        </p:txBody>
      </p:sp>
    </p:spTree>
    <p:extLst>
      <p:ext uri="{BB962C8B-B14F-4D97-AF65-F5344CB8AC3E}">
        <p14:creationId xmlns:p14="http://schemas.microsoft.com/office/powerpoint/2010/main" val="8519875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031873"/>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5 </a:t>
            </a:r>
            <a:r>
              <a:rPr lang="en-US" sz="3200" b="1" dirty="0">
                <a:solidFill>
                  <a:schemeClr val="bg1"/>
                </a:solidFill>
                <a:latin typeface="Arial" panose="020B0604020202020204" pitchFamily="34" charset="0"/>
                <a:cs typeface="Arial" panose="020B0604020202020204" pitchFamily="34" charset="0"/>
              </a:rPr>
              <a:t>But now I am going to him who sent me, and none of you asks me, ‘Where are you going?’ </a:t>
            </a:r>
            <a:r>
              <a:rPr lang="en-US" sz="3200" b="1" baseline="30000" dirty="0">
                <a:solidFill>
                  <a:schemeClr val="bg1"/>
                </a:solidFill>
                <a:latin typeface="Arial" panose="020B0604020202020204" pitchFamily="34" charset="0"/>
                <a:cs typeface="Arial" panose="020B0604020202020204" pitchFamily="34" charset="0"/>
              </a:rPr>
              <a:t>6 </a:t>
            </a:r>
            <a:r>
              <a:rPr lang="en-US" sz="3200" b="1" dirty="0">
                <a:solidFill>
                  <a:schemeClr val="bg1"/>
                </a:solidFill>
                <a:latin typeface="Arial" panose="020B0604020202020204" pitchFamily="34" charset="0"/>
                <a:cs typeface="Arial" panose="020B0604020202020204" pitchFamily="34" charset="0"/>
              </a:rPr>
              <a:t>But because I have said these things to you, sorrow has filled your heart. </a:t>
            </a:r>
            <a:r>
              <a:rPr lang="en-US" sz="3200" b="1" baseline="30000" dirty="0">
                <a:solidFill>
                  <a:schemeClr val="bg1"/>
                </a:solidFill>
                <a:latin typeface="Arial" panose="020B0604020202020204" pitchFamily="34" charset="0"/>
                <a:cs typeface="Arial" panose="020B0604020202020204" pitchFamily="34" charset="0"/>
              </a:rPr>
              <a:t>7 </a:t>
            </a:r>
            <a:r>
              <a:rPr lang="en-US" sz="3200" b="1" dirty="0">
                <a:solidFill>
                  <a:schemeClr val="bg1"/>
                </a:solidFill>
                <a:latin typeface="Arial" panose="020B0604020202020204" pitchFamily="34" charset="0"/>
                <a:cs typeface="Arial" panose="020B0604020202020204" pitchFamily="34" charset="0"/>
              </a:rPr>
              <a:t>Nevertheless, I tell you the truth: it is to your advantage that I go away, for if I do not go away, the Helper will not come to you. But if I go, I will send him to you.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16</a:t>
            </a:r>
          </a:p>
        </p:txBody>
      </p:sp>
    </p:spTree>
    <p:extLst>
      <p:ext uri="{BB962C8B-B14F-4D97-AF65-F5344CB8AC3E}">
        <p14:creationId xmlns:p14="http://schemas.microsoft.com/office/powerpoint/2010/main" val="222702059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3046988"/>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8 </a:t>
            </a:r>
            <a:r>
              <a:rPr lang="en-US" sz="3200" b="1" dirty="0">
                <a:solidFill>
                  <a:schemeClr val="bg1"/>
                </a:solidFill>
                <a:latin typeface="Arial" panose="020B0604020202020204" pitchFamily="34" charset="0"/>
                <a:cs typeface="Arial" panose="020B0604020202020204" pitchFamily="34" charset="0"/>
              </a:rPr>
              <a:t>And when he comes, he will convict the world concerning sin and righteousness and judgment: </a:t>
            </a:r>
            <a:r>
              <a:rPr lang="en-US" sz="3200" b="1" baseline="30000" dirty="0">
                <a:solidFill>
                  <a:schemeClr val="bg1"/>
                </a:solidFill>
                <a:latin typeface="Arial" panose="020B0604020202020204" pitchFamily="34" charset="0"/>
                <a:cs typeface="Arial" panose="020B0604020202020204" pitchFamily="34" charset="0"/>
              </a:rPr>
              <a:t>9 </a:t>
            </a:r>
            <a:r>
              <a:rPr lang="en-US" sz="3200" b="1" dirty="0">
                <a:solidFill>
                  <a:schemeClr val="bg1"/>
                </a:solidFill>
                <a:latin typeface="Arial" panose="020B0604020202020204" pitchFamily="34" charset="0"/>
                <a:cs typeface="Arial" panose="020B0604020202020204" pitchFamily="34" charset="0"/>
              </a:rPr>
              <a:t>concerning sin, because they do not believe in me;</a:t>
            </a:r>
            <a:r>
              <a:rPr lang="en-US" sz="3200" b="1" baseline="30000" dirty="0">
                <a:solidFill>
                  <a:schemeClr val="bg1"/>
                </a:solidFill>
                <a:latin typeface="Arial" panose="020B0604020202020204" pitchFamily="34" charset="0"/>
                <a:cs typeface="Arial" panose="020B0604020202020204" pitchFamily="34" charset="0"/>
              </a:rPr>
              <a:t>10 </a:t>
            </a:r>
            <a:r>
              <a:rPr lang="en-US" sz="3200" b="1" dirty="0">
                <a:solidFill>
                  <a:schemeClr val="bg1"/>
                </a:solidFill>
                <a:latin typeface="Arial" panose="020B0604020202020204" pitchFamily="34" charset="0"/>
                <a:cs typeface="Arial" panose="020B0604020202020204" pitchFamily="34" charset="0"/>
              </a:rPr>
              <a:t>concerning righteousness, because I go to the Father, and you will see me no longer; </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16</a:t>
            </a:r>
          </a:p>
        </p:txBody>
      </p:sp>
    </p:spTree>
    <p:extLst>
      <p:ext uri="{BB962C8B-B14F-4D97-AF65-F5344CB8AC3E}">
        <p14:creationId xmlns:p14="http://schemas.microsoft.com/office/powerpoint/2010/main" val="150117613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4524315"/>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11 </a:t>
            </a:r>
            <a:r>
              <a:rPr lang="en-US" sz="3200" b="1" dirty="0">
                <a:solidFill>
                  <a:schemeClr val="bg1"/>
                </a:solidFill>
                <a:latin typeface="Arial" panose="020B0604020202020204" pitchFamily="34" charset="0"/>
                <a:cs typeface="Arial" panose="020B0604020202020204" pitchFamily="34" charset="0"/>
              </a:rPr>
              <a:t>concerning judgment, because the ruler of this world is judged. </a:t>
            </a:r>
            <a:r>
              <a:rPr lang="en-US" sz="3200" b="1" baseline="30000" dirty="0">
                <a:solidFill>
                  <a:schemeClr val="bg1"/>
                </a:solidFill>
                <a:latin typeface="Arial" panose="020B0604020202020204" pitchFamily="34" charset="0"/>
                <a:cs typeface="Arial" panose="020B0604020202020204" pitchFamily="34" charset="0"/>
              </a:rPr>
              <a:t>12 </a:t>
            </a:r>
            <a:r>
              <a:rPr lang="en-US" sz="3200" b="1" dirty="0">
                <a:solidFill>
                  <a:schemeClr val="bg1"/>
                </a:solidFill>
                <a:latin typeface="Arial" panose="020B0604020202020204" pitchFamily="34" charset="0"/>
                <a:cs typeface="Arial" panose="020B0604020202020204" pitchFamily="34" charset="0"/>
              </a:rPr>
              <a:t>“I still have many things to say to you, but you cannot bear them now.</a:t>
            </a:r>
            <a:r>
              <a:rPr lang="en-US" sz="3200" b="1" baseline="30000" dirty="0">
                <a:solidFill>
                  <a:schemeClr val="bg1"/>
                </a:solidFill>
                <a:latin typeface="Arial" panose="020B0604020202020204" pitchFamily="34" charset="0"/>
                <a:cs typeface="Arial" panose="020B0604020202020204" pitchFamily="34" charset="0"/>
              </a:rPr>
              <a:t>13 </a:t>
            </a:r>
            <a:r>
              <a:rPr lang="en-US" sz="3200" b="1" dirty="0">
                <a:solidFill>
                  <a:schemeClr val="bg1"/>
                </a:solidFill>
                <a:latin typeface="Arial" panose="020B0604020202020204" pitchFamily="34" charset="0"/>
                <a:cs typeface="Arial" panose="020B0604020202020204" pitchFamily="34" charset="0"/>
              </a:rPr>
              <a:t>When the Spirit of truth comes, he will guide you into all the truth, for he will not speak on his own authority, but whatever he hears he will speak, and he will declare to you the things that are to come.</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16</a:t>
            </a:r>
          </a:p>
        </p:txBody>
      </p:sp>
    </p:spTree>
    <p:extLst>
      <p:ext uri="{BB962C8B-B14F-4D97-AF65-F5344CB8AC3E}">
        <p14:creationId xmlns:p14="http://schemas.microsoft.com/office/powerpoint/2010/main" val="88859818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377" y="1766957"/>
            <a:ext cx="8624711" cy="2062103"/>
          </a:xfrm>
          <a:prstGeom prst="rect">
            <a:avLst/>
          </a:prstGeom>
          <a:noFill/>
        </p:spPr>
        <p:txBody>
          <a:bodyPr wrap="square" rtlCol="0">
            <a:spAutoFit/>
          </a:bodyPr>
          <a:lstStyle/>
          <a:p>
            <a:r>
              <a:rPr lang="en-US" sz="3200" b="1" baseline="30000" dirty="0">
                <a:solidFill>
                  <a:schemeClr val="bg1"/>
                </a:solidFill>
                <a:latin typeface="Arial" panose="020B0604020202020204" pitchFamily="34" charset="0"/>
                <a:cs typeface="Arial" panose="020B0604020202020204" pitchFamily="34" charset="0"/>
              </a:rPr>
              <a:t>14 </a:t>
            </a:r>
            <a:r>
              <a:rPr lang="en-US" sz="3200" b="1" dirty="0">
                <a:solidFill>
                  <a:schemeClr val="bg1"/>
                </a:solidFill>
                <a:latin typeface="Arial" panose="020B0604020202020204" pitchFamily="34" charset="0"/>
                <a:cs typeface="Arial" panose="020B0604020202020204" pitchFamily="34" charset="0"/>
              </a:rPr>
              <a:t>He will glorify me, for he will take what is mine and declare it to you. </a:t>
            </a:r>
            <a:r>
              <a:rPr lang="en-US" sz="3200" b="1" baseline="30000" dirty="0">
                <a:solidFill>
                  <a:schemeClr val="bg1"/>
                </a:solidFill>
                <a:latin typeface="Arial" panose="020B0604020202020204" pitchFamily="34" charset="0"/>
                <a:cs typeface="Arial" panose="020B0604020202020204" pitchFamily="34" charset="0"/>
              </a:rPr>
              <a:t>15 </a:t>
            </a:r>
            <a:r>
              <a:rPr lang="en-US" sz="3200" b="1" dirty="0">
                <a:solidFill>
                  <a:schemeClr val="bg1"/>
                </a:solidFill>
                <a:latin typeface="Arial" panose="020B0604020202020204" pitchFamily="34" charset="0"/>
                <a:cs typeface="Arial" panose="020B0604020202020204" pitchFamily="34" charset="0"/>
              </a:rPr>
              <a:t>All that the Father has is mine; therefore I said that he will take what is mine and declare it to you.</a:t>
            </a:r>
          </a:p>
        </p:txBody>
      </p:sp>
      <p:sp>
        <p:nvSpPr>
          <p:cNvPr id="2" name="TextBox 1"/>
          <p:cNvSpPr txBox="1"/>
          <p:nvPr/>
        </p:nvSpPr>
        <p:spPr>
          <a:xfrm>
            <a:off x="508000" y="1004709"/>
            <a:ext cx="3285068" cy="584775"/>
          </a:xfrm>
          <a:prstGeom prst="rect">
            <a:avLst/>
          </a:prstGeom>
          <a:noFill/>
        </p:spPr>
        <p:txBody>
          <a:bodyPr wrap="square" rtlCol="0">
            <a:spAutoFit/>
          </a:bodyPr>
          <a:lstStyle/>
          <a:p>
            <a:pPr algn="ctr"/>
            <a:r>
              <a:rPr lang="en-US" sz="3200" b="1" dirty="0">
                <a:solidFill>
                  <a:schemeClr val="bg1"/>
                </a:solidFill>
                <a:latin typeface="Arial" panose="020B0604020202020204" pitchFamily="34" charset="0"/>
                <a:cs typeface="Arial" panose="020B0604020202020204" pitchFamily="34" charset="0"/>
              </a:rPr>
              <a:t>John 16</a:t>
            </a:r>
          </a:p>
        </p:txBody>
      </p:sp>
    </p:spTree>
    <p:extLst>
      <p:ext uri="{BB962C8B-B14F-4D97-AF65-F5344CB8AC3E}">
        <p14:creationId xmlns:p14="http://schemas.microsoft.com/office/powerpoint/2010/main" val="2360647721"/>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44871"/>
            <a:ext cx="8834783" cy="3908762"/>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The Holy Spirit ________ Christ.</a:t>
            </a:r>
          </a:p>
          <a:p>
            <a:r>
              <a:rPr lang="en-US" sz="3200" dirty="0">
                <a:solidFill>
                  <a:schemeClr val="bg1"/>
                </a:solidFill>
                <a:latin typeface="Arial" panose="020B0604020202020204" pitchFamily="34" charset="0"/>
                <a:cs typeface="Arial" panose="020B0604020202020204" pitchFamily="34" charset="0"/>
              </a:rPr>
              <a:t> </a:t>
            </a:r>
          </a:p>
          <a:p>
            <a:r>
              <a:rPr lang="en-US" sz="3200" b="1" dirty="0">
                <a:solidFill>
                  <a:schemeClr val="bg1"/>
                </a:solidFill>
                <a:latin typeface="Arial" panose="020B0604020202020204" pitchFamily="34" charset="0"/>
                <a:cs typeface="Arial" panose="020B0604020202020204" pitchFamily="34" charset="0"/>
              </a:rPr>
              <a:t>He _________ us:</a:t>
            </a:r>
          </a:p>
          <a:p>
            <a:r>
              <a:rPr lang="en-US" b="1" dirty="0">
                <a:solidFill>
                  <a:schemeClr val="bg1"/>
                </a:solidFill>
                <a:latin typeface="Arial" panose="020B0604020202020204" pitchFamily="34" charset="0"/>
                <a:cs typeface="Arial" panose="020B0604020202020204" pitchFamily="34" charset="0"/>
              </a:rPr>
              <a:t> </a:t>
            </a:r>
          </a:p>
          <a:p>
            <a:pPr marL="457200" lvl="0" indent="-457200">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of ____</a:t>
            </a:r>
          </a:p>
          <a:p>
            <a:endParaRPr lang="en-US" b="1" dirty="0">
              <a:solidFill>
                <a:schemeClr val="bg1"/>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of ______________</a:t>
            </a:r>
          </a:p>
          <a:p>
            <a:endParaRPr lang="en-US" b="1" dirty="0">
              <a:solidFill>
                <a:schemeClr val="bg1"/>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of __________</a:t>
            </a:r>
          </a:p>
        </p:txBody>
      </p:sp>
      <p:sp>
        <p:nvSpPr>
          <p:cNvPr id="4" name="TextBox 3"/>
          <p:cNvSpPr txBox="1"/>
          <p:nvPr/>
        </p:nvSpPr>
        <p:spPr>
          <a:xfrm>
            <a:off x="3307519" y="1708991"/>
            <a:ext cx="3381513" cy="646331"/>
          </a:xfrm>
          <a:prstGeom prst="rect">
            <a:avLst/>
          </a:prstGeom>
          <a:noFill/>
        </p:spPr>
        <p:txBody>
          <a:bodyPr wrap="square" rtlCol="0">
            <a:spAutoFit/>
          </a:bodyPr>
          <a:lstStyle/>
          <a:p>
            <a:r>
              <a:rPr lang="en-US" sz="3600" b="1" dirty="0">
                <a:solidFill>
                  <a:srgbClr val="FFFFFF"/>
                </a:solidFill>
                <a:latin typeface="Arial"/>
                <a:cs typeface="Arial"/>
              </a:rPr>
              <a:t>glorifies</a:t>
            </a:r>
          </a:p>
        </p:txBody>
      </p:sp>
      <p:sp>
        <p:nvSpPr>
          <p:cNvPr id="5" name="TextBox 4"/>
          <p:cNvSpPr txBox="1"/>
          <p:nvPr/>
        </p:nvSpPr>
        <p:spPr>
          <a:xfrm>
            <a:off x="1376982" y="3464221"/>
            <a:ext cx="2838200" cy="646331"/>
          </a:xfrm>
          <a:prstGeom prst="rect">
            <a:avLst/>
          </a:prstGeom>
          <a:noFill/>
        </p:spPr>
        <p:txBody>
          <a:bodyPr wrap="square" rtlCol="0">
            <a:spAutoFit/>
          </a:bodyPr>
          <a:lstStyle/>
          <a:p>
            <a:r>
              <a:rPr lang="en-US" sz="3600" b="1" dirty="0">
                <a:solidFill>
                  <a:srgbClr val="FFFFFF"/>
                </a:solidFill>
                <a:latin typeface="Arial"/>
                <a:cs typeface="Arial"/>
              </a:rPr>
              <a:t>sin</a:t>
            </a:r>
          </a:p>
        </p:txBody>
      </p:sp>
      <p:sp>
        <p:nvSpPr>
          <p:cNvPr id="6" name="TextBox 5"/>
          <p:cNvSpPr txBox="1"/>
          <p:nvPr/>
        </p:nvSpPr>
        <p:spPr>
          <a:xfrm>
            <a:off x="1204931" y="4225455"/>
            <a:ext cx="3793344" cy="646331"/>
          </a:xfrm>
          <a:prstGeom prst="rect">
            <a:avLst/>
          </a:prstGeom>
          <a:noFill/>
        </p:spPr>
        <p:txBody>
          <a:bodyPr wrap="square" rtlCol="0">
            <a:spAutoFit/>
          </a:bodyPr>
          <a:lstStyle/>
          <a:p>
            <a:r>
              <a:rPr lang="en-US" sz="3600" b="1" dirty="0">
                <a:solidFill>
                  <a:srgbClr val="FFFFFF"/>
                </a:solidFill>
                <a:latin typeface="Arial"/>
                <a:cs typeface="Arial"/>
              </a:rPr>
              <a:t>righteousness</a:t>
            </a:r>
          </a:p>
        </p:txBody>
      </p:sp>
      <p:sp>
        <p:nvSpPr>
          <p:cNvPr id="8" name="TextBox 7"/>
          <p:cNvSpPr txBox="1"/>
          <p:nvPr/>
        </p:nvSpPr>
        <p:spPr>
          <a:xfrm>
            <a:off x="1300886" y="4976172"/>
            <a:ext cx="3793344" cy="646331"/>
          </a:xfrm>
          <a:prstGeom prst="rect">
            <a:avLst/>
          </a:prstGeom>
          <a:noFill/>
        </p:spPr>
        <p:txBody>
          <a:bodyPr wrap="square" rtlCol="0">
            <a:spAutoFit/>
          </a:bodyPr>
          <a:lstStyle/>
          <a:p>
            <a:r>
              <a:rPr lang="en-US" sz="3600" b="1" dirty="0">
                <a:solidFill>
                  <a:srgbClr val="FFFFFF"/>
                </a:solidFill>
                <a:latin typeface="Arial"/>
                <a:cs typeface="Arial"/>
              </a:rPr>
              <a:t>judgment</a:t>
            </a:r>
          </a:p>
        </p:txBody>
      </p:sp>
      <p:sp>
        <p:nvSpPr>
          <p:cNvPr id="9" name="TextBox 8"/>
          <p:cNvSpPr txBox="1"/>
          <p:nvPr/>
        </p:nvSpPr>
        <p:spPr>
          <a:xfrm>
            <a:off x="976364" y="2680194"/>
            <a:ext cx="3381513" cy="646331"/>
          </a:xfrm>
          <a:prstGeom prst="rect">
            <a:avLst/>
          </a:prstGeom>
          <a:noFill/>
        </p:spPr>
        <p:txBody>
          <a:bodyPr wrap="square" rtlCol="0">
            <a:spAutoFit/>
          </a:bodyPr>
          <a:lstStyle/>
          <a:p>
            <a:r>
              <a:rPr lang="en-US" sz="3600" b="1" dirty="0">
                <a:solidFill>
                  <a:srgbClr val="FFFFFF"/>
                </a:solidFill>
                <a:latin typeface="Arial"/>
                <a:cs typeface="Arial"/>
              </a:rPr>
              <a:t>convicts</a:t>
            </a:r>
          </a:p>
        </p:txBody>
      </p:sp>
    </p:spTree>
    <p:extLst>
      <p:ext uri="{BB962C8B-B14F-4D97-AF65-F5344CB8AC3E}">
        <p14:creationId xmlns:p14="http://schemas.microsoft.com/office/powerpoint/2010/main" val="304673967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9217" y="1744871"/>
            <a:ext cx="8834783" cy="3908762"/>
          </a:xfrm>
          <a:prstGeom prst="rect">
            <a:avLst/>
          </a:prstGeom>
          <a:noFill/>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The Holy Spirit ________ Christ.</a:t>
            </a:r>
          </a:p>
          <a:p>
            <a:r>
              <a:rPr lang="en-US" sz="3200" dirty="0">
                <a:solidFill>
                  <a:schemeClr val="bg1"/>
                </a:solidFill>
                <a:latin typeface="Arial" panose="020B0604020202020204" pitchFamily="34" charset="0"/>
                <a:cs typeface="Arial" panose="020B0604020202020204" pitchFamily="34" charset="0"/>
              </a:rPr>
              <a:t> </a:t>
            </a:r>
          </a:p>
          <a:p>
            <a:r>
              <a:rPr lang="en-US" sz="3200" b="1" dirty="0">
                <a:solidFill>
                  <a:schemeClr val="bg1"/>
                </a:solidFill>
                <a:latin typeface="Arial" panose="020B0604020202020204" pitchFamily="34" charset="0"/>
                <a:cs typeface="Arial" panose="020B0604020202020204" pitchFamily="34" charset="0"/>
              </a:rPr>
              <a:t>He _________ us:</a:t>
            </a:r>
          </a:p>
          <a:p>
            <a:r>
              <a:rPr lang="en-US" b="1" dirty="0">
                <a:solidFill>
                  <a:schemeClr val="bg1"/>
                </a:solidFill>
                <a:latin typeface="Arial" panose="020B0604020202020204" pitchFamily="34" charset="0"/>
                <a:cs typeface="Arial" panose="020B0604020202020204" pitchFamily="34" charset="0"/>
              </a:rPr>
              <a:t> </a:t>
            </a:r>
          </a:p>
          <a:p>
            <a:pPr marL="457200" lvl="0" indent="-457200">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He _________ us</a:t>
            </a:r>
          </a:p>
          <a:p>
            <a:endParaRPr lang="en-US" b="1" dirty="0">
              <a:solidFill>
                <a:schemeClr val="bg1"/>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He ___________ us</a:t>
            </a:r>
          </a:p>
          <a:p>
            <a:endParaRPr lang="en-US" b="1" dirty="0">
              <a:solidFill>
                <a:schemeClr val="bg1"/>
              </a:solidFill>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sz="3200" b="1" dirty="0">
                <a:solidFill>
                  <a:schemeClr val="bg1"/>
                </a:solidFill>
                <a:latin typeface="Arial" panose="020B0604020202020204" pitchFamily="34" charset="0"/>
                <a:cs typeface="Arial" panose="020B0604020202020204" pitchFamily="34" charset="0"/>
              </a:rPr>
              <a:t>He _________ us</a:t>
            </a:r>
          </a:p>
        </p:txBody>
      </p:sp>
      <p:sp>
        <p:nvSpPr>
          <p:cNvPr id="4" name="TextBox 3"/>
          <p:cNvSpPr txBox="1"/>
          <p:nvPr/>
        </p:nvSpPr>
        <p:spPr>
          <a:xfrm>
            <a:off x="3307519" y="1708991"/>
            <a:ext cx="3381513" cy="646331"/>
          </a:xfrm>
          <a:prstGeom prst="rect">
            <a:avLst/>
          </a:prstGeom>
          <a:noFill/>
        </p:spPr>
        <p:txBody>
          <a:bodyPr wrap="square" rtlCol="0">
            <a:spAutoFit/>
          </a:bodyPr>
          <a:lstStyle/>
          <a:p>
            <a:r>
              <a:rPr lang="en-US" sz="3600" b="1" dirty="0">
                <a:solidFill>
                  <a:srgbClr val="FFFFFF"/>
                </a:solidFill>
                <a:latin typeface="Arial"/>
                <a:cs typeface="Arial"/>
              </a:rPr>
              <a:t>glorifies</a:t>
            </a:r>
          </a:p>
        </p:txBody>
      </p:sp>
      <p:sp>
        <p:nvSpPr>
          <p:cNvPr id="5" name="TextBox 4"/>
          <p:cNvSpPr txBox="1"/>
          <p:nvPr/>
        </p:nvSpPr>
        <p:spPr>
          <a:xfrm>
            <a:off x="1433427" y="3464221"/>
            <a:ext cx="2838200" cy="646331"/>
          </a:xfrm>
          <a:prstGeom prst="rect">
            <a:avLst/>
          </a:prstGeom>
          <a:noFill/>
        </p:spPr>
        <p:txBody>
          <a:bodyPr wrap="square" rtlCol="0">
            <a:spAutoFit/>
          </a:bodyPr>
          <a:lstStyle/>
          <a:p>
            <a:r>
              <a:rPr lang="en-US" sz="3600" b="1" dirty="0">
                <a:solidFill>
                  <a:srgbClr val="FFFFFF"/>
                </a:solidFill>
                <a:latin typeface="Arial"/>
                <a:cs typeface="Arial"/>
              </a:rPr>
              <a:t>cleanses</a:t>
            </a:r>
          </a:p>
        </p:txBody>
      </p:sp>
      <p:sp>
        <p:nvSpPr>
          <p:cNvPr id="6" name="TextBox 5"/>
          <p:cNvSpPr txBox="1"/>
          <p:nvPr/>
        </p:nvSpPr>
        <p:spPr>
          <a:xfrm>
            <a:off x="1410847" y="4225455"/>
            <a:ext cx="3793344" cy="646331"/>
          </a:xfrm>
          <a:prstGeom prst="rect">
            <a:avLst/>
          </a:prstGeom>
          <a:noFill/>
        </p:spPr>
        <p:txBody>
          <a:bodyPr wrap="square" rtlCol="0">
            <a:spAutoFit/>
          </a:bodyPr>
          <a:lstStyle/>
          <a:p>
            <a:r>
              <a:rPr lang="en-US" sz="3600" b="1" dirty="0">
                <a:solidFill>
                  <a:srgbClr val="FFFFFF"/>
                </a:solidFill>
                <a:latin typeface="Arial"/>
                <a:cs typeface="Arial"/>
              </a:rPr>
              <a:t>transforms</a:t>
            </a:r>
          </a:p>
        </p:txBody>
      </p:sp>
      <p:sp>
        <p:nvSpPr>
          <p:cNvPr id="8" name="TextBox 7"/>
          <p:cNvSpPr txBox="1"/>
          <p:nvPr/>
        </p:nvSpPr>
        <p:spPr>
          <a:xfrm>
            <a:off x="1515377" y="4976172"/>
            <a:ext cx="3793344" cy="646331"/>
          </a:xfrm>
          <a:prstGeom prst="rect">
            <a:avLst/>
          </a:prstGeom>
          <a:noFill/>
        </p:spPr>
        <p:txBody>
          <a:bodyPr wrap="square" rtlCol="0">
            <a:spAutoFit/>
          </a:bodyPr>
          <a:lstStyle/>
          <a:p>
            <a:r>
              <a:rPr lang="en-US" sz="3600" b="1" dirty="0">
                <a:solidFill>
                  <a:srgbClr val="FFFFFF"/>
                </a:solidFill>
                <a:latin typeface="Arial"/>
                <a:cs typeface="Arial"/>
              </a:rPr>
              <a:t>indwells</a:t>
            </a:r>
          </a:p>
        </p:txBody>
      </p:sp>
      <p:sp>
        <p:nvSpPr>
          <p:cNvPr id="9" name="TextBox 8"/>
          <p:cNvSpPr txBox="1"/>
          <p:nvPr/>
        </p:nvSpPr>
        <p:spPr>
          <a:xfrm>
            <a:off x="998939" y="2685480"/>
            <a:ext cx="3381513" cy="646331"/>
          </a:xfrm>
          <a:prstGeom prst="rect">
            <a:avLst/>
          </a:prstGeom>
          <a:noFill/>
        </p:spPr>
        <p:txBody>
          <a:bodyPr wrap="square" rtlCol="0">
            <a:spAutoFit/>
          </a:bodyPr>
          <a:lstStyle/>
          <a:p>
            <a:r>
              <a:rPr lang="en-US" sz="3600" b="1" dirty="0">
                <a:solidFill>
                  <a:srgbClr val="FFFFFF"/>
                </a:solidFill>
                <a:latin typeface="Arial"/>
                <a:cs typeface="Arial"/>
              </a:rPr>
              <a:t>converts</a:t>
            </a:r>
          </a:p>
        </p:txBody>
      </p:sp>
    </p:spTree>
    <p:extLst>
      <p:ext uri="{BB962C8B-B14F-4D97-AF65-F5344CB8AC3E}">
        <p14:creationId xmlns:p14="http://schemas.microsoft.com/office/powerpoint/2010/main" val="266025385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9186012"/>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xmlns:p14="http://schemas.microsoft.com/office/powerpoint/2010/main" spd="slow">
        <p:diamond/>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1898</TotalTime>
  <Words>39</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 User</dc:creator>
  <cp:lastModifiedBy>Steve Davis</cp:lastModifiedBy>
  <cp:revision>23</cp:revision>
  <dcterms:created xsi:type="dcterms:W3CDTF">2017-01-18T16:41:10Z</dcterms:created>
  <dcterms:modified xsi:type="dcterms:W3CDTF">2017-05-23T02:20:07Z</dcterms:modified>
</cp:coreProperties>
</file>