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70" r:id="rId6"/>
    <p:sldId id="271"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96"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6207415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0289715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406014771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95336866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1B6616-5EA8-404E-A3B6-06343BB4B66A}"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23768955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B6616-5EA8-404E-A3B6-06343BB4B66A}"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7064334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B6616-5EA8-404E-A3B6-06343BB4B66A}"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09145402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1B6616-5EA8-404E-A3B6-06343BB4B66A}"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4258711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B6616-5EA8-404E-A3B6-06343BB4B66A}"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374477058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3254740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72654204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B6616-5EA8-404E-A3B6-06343BB4B66A}" type="datetimeFigureOut">
              <a:rPr lang="en-US" smtClean="0"/>
              <a:t>3/15/2016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20AE4-8B01-42F6-BED3-0948F4D45ACC}" type="slidenum">
              <a:rPr lang="en-US" smtClean="0"/>
              <a:t>‹#›</a:t>
            </a:fld>
            <a:endParaRPr lang="en-US"/>
          </a:p>
        </p:txBody>
      </p:sp>
    </p:spTree>
    <p:extLst>
      <p:ext uri="{BB962C8B-B14F-4D97-AF65-F5344CB8AC3E}">
        <p14:creationId xmlns:p14="http://schemas.microsoft.com/office/powerpoint/2010/main" val="162659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802" y="372260"/>
            <a:ext cx="7502634" cy="2862322"/>
          </a:xfrm>
          <a:prstGeom prst="rect">
            <a:avLst/>
          </a:prstGeom>
          <a:noFill/>
        </p:spPr>
        <p:txBody>
          <a:bodyPr wrap="square" lIns="91440" tIns="45720" rIns="91440" bIns="45720">
            <a:spAutoFit/>
          </a:bodyPr>
          <a:lstStyle/>
          <a:p>
            <a:pPr algn="ctr"/>
            <a:r>
              <a:rPr lang="en-US" sz="7200" dirty="0">
                <a:ln w="13462">
                  <a:noFill/>
                  <a:prstDash val="solid"/>
                </a:ln>
                <a:latin typeface="Arial Black" panose="020B0A04020102020204" pitchFamily="34" charset="0"/>
              </a:rPr>
              <a:t>The </a:t>
            </a:r>
            <a:r>
              <a:rPr lang="en-US" sz="7200" dirty="0" smtClean="0">
                <a:ln w="13462">
                  <a:noFill/>
                  <a:prstDash val="solid"/>
                </a:ln>
                <a:latin typeface="Arial Black" panose="020B0A04020102020204" pitchFamily="34" charset="0"/>
              </a:rPr>
              <a:t>Miracles</a:t>
            </a:r>
          </a:p>
          <a:p>
            <a:pPr algn="ctr"/>
            <a:r>
              <a:rPr lang="en-US" sz="7200" dirty="0" smtClean="0">
                <a:ln w="13462">
                  <a:noFill/>
                  <a:prstDash val="solid"/>
                </a:ln>
                <a:latin typeface="Arial Black" panose="020B0A04020102020204" pitchFamily="34" charset="0"/>
              </a:rPr>
              <a:t>of </a:t>
            </a:r>
            <a:r>
              <a:rPr lang="en-US" sz="7200" dirty="0">
                <a:ln w="13462">
                  <a:noFill/>
                  <a:prstDash val="solid"/>
                </a:ln>
                <a:latin typeface="Arial Black" panose="020B0A04020102020204" pitchFamily="34" charset="0"/>
              </a:rPr>
              <a:t>the Cross</a:t>
            </a:r>
          </a:p>
          <a:p>
            <a:pPr algn="ctr"/>
            <a:r>
              <a:rPr lang="en-US" sz="3600" b="1" dirty="0">
                <a:ln w="13462">
                  <a:noFill/>
                  <a:prstDash val="solid"/>
                </a:ln>
                <a:latin typeface="Arial" panose="020B0604020202020204" pitchFamily="34" charset="0"/>
                <a:cs typeface="Arial" panose="020B0604020202020204" pitchFamily="34" charset="0"/>
              </a:rPr>
              <a:t>Matthew 27:45-54</a:t>
            </a:r>
            <a:endParaRPr lang="en-US" sz="3200" b="1" dirty="0">
              <a:ln w="13462">
                <a:noFill/>
                <a:prstDash val="solid"/>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56367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6452" y="569117"/>
            <a:ext cx="6883904" cy="3108543"/>
          </a:xfrm>
          <a:prstGeom prst="rect">
            <a:avLst/>
          </a:prstGeom>
          <a:noFill/>
        </p:spPr>
        <p:txBody>
          <a:bodyPr wrap="square" rtlCol="0">
            <a:spAutoFit/>
          </a:bodyPr>
          <a:lstStyle/>
          <a:p>
            <a:r>
              <a:rPr lang="en-US" sz="2800" b="1" baseline="30000" dirty="0">
                <a:latin typeface="Arial" panose="020B0604020202020204" pitchFamily="34" charset="0"/>
                <a:cs typeface="Arial" panose="020B0604020202020204" pitchFamily="34" charset="0"/>
              </a:rPr>
              <a:t>45 </a:t>
            </a:r>
            <a:r>
              <a:rPr lang="en-US" sz="2800" b="1" dirty="0">
                <a:latin typeface="Arial" panose="020B0604020202020204" pitchFamily="34" charset="0"/>
                <a:cs typeface="Arial" panose="020B0604020202020204" pitchFamily="34" charset="0"/>
              </a:rPr>
              <a:t>Now from the sixth hour there was darkness over all the land until the ninth hour. </a:t>
            </a:r>
            <a:r>
              <a:rPr lang="en-US" sz="2800" b="1" baseline="30000" dirty="0">
                <a:latin typeface="Arial" panose="020B0604020202020204" pitchFamily="34" charset="0"/>
                <a:cs typeface="Arial" panose="020B0604020202020204" pitchFamily="34" charset="0"/>
              </a:rPr>
              <a:t>46 </a:t>
            </a:r>
            <a:r>
              <a:rPr lang="en-US" sz="2800" b="1" dirty="0">
                <a:latin typeface="Arial" panose="020B0604020202020204" pitchFamily="34" charset="0"/>
                <a:cs typeface="Arial" panose="020B0604020202020204" pitchFamily="34" charset="0"/>
              </a:rPr>
              <a:t>And about the ninth hour </a:t>
            </a:r>
            <a:r>
              <a:rPr lang="en-US" sz="2800" b="1" dirty="0" smtClean="0">
                <a:latin typeface="Arial" panose="020B0604020202020204" pitchFamily="34" charset="0"/>
                <a:cs typeface="Arial" panose="020B0604020202020204" pitchFamily="34" charset="0"/>
              </a:rPr>
              <a:t>Jesus cried </a:t>
            </a:r>
            <a:r>
              <a:rPr lang="en-US" sz="2800" b="1" dirty="0">
                <a:latin typeface="Arial" panose="020B0604020202020204" pitchFamily="34" charset="0"/>
                <a:cs typeface="Arial" panose="020B0604020202020204" pitchFamily="34" charset="0"/>
              </a:rPr>
              <a:t>out with a loud voice, saying, “Eli, Eli, </a:t>
            </a:r>
            <a:r>
              <a:rPr lang="en-US" sz="2800" b="1" dirty="0" err="1" smtClean="0">
                <a:latin typeface="Arial" panose="020B0604020202020204" pitchFamily="34" charset="0"/>
                <a:cs typeface="Arial" panose="020B0604020202020204" pitchFamily="34" charset="0"/>
              </a:rPr>
              <a:t>lema</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sabachthani</a:t>
            </a:r>
            <a:r>
              <a:rPr lang="en-US" sz="2800" b="1" dirty="0" smtClean="0">
                <a:latin typeface="Arial" panose="020B0604020202020204" pitchFamily="34" charset="0"/>
                <a:cs typeface="Arial" panose="020B0604020202020204" pitchFamily="34" charset="0"/>
              </a:rPr>
              <a:t>?” that </a:t>
            </a:r>
            <a:r>
              <a:rPr lang="en-US" sz="2800" b="1" dirty="0">
                <a:latin typeface="Arial" panose="020B0604020202020204" pitchFamily="34" charset="0"/>
                <a:cs typeface="Arial" panose="020B0604020202020204" pitchFamily="34" charset="0"/>
              </a:rPr>
              <a:t>is, “My God, my God, why have you forsaken me</a:t>
            </a:r>
            <a:r>
              <a:rPr lang="en-US" sz="2800" b="1" dirty="0" smtClean="0">
                <a:latin typeface="Arial" panose="020B0604020202020204" pitchFamily="34"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p:txBody>
      </p:sp>
      <p:sp>
        <p:nvSpPr>
          <p:cNvPr id="3" name="TextBox 2"/>
          <p:cNvSpPr txBox="1"/>
          <p:nvPr/>
        </p:nvSpPr>
        <p:spPr>
          <a:xfrm>
            <a:off x="254781" y="6085835"/>
            <a:ext cx="8315653" cy="523220"/>
          </a:xfrm>
          <a:prstGeom prst="rect">
            <a:avLst/>
          </a:prstGeom>
          <a:noFill/>
        </p:spPr>
        <p:txBody>
          <a:bodyPr wrap="square" rtlCol="0">
            <a:spAutoFit/>
          </a:bodyPr>
          <a:lstStyle/>
          <a:p>
            <a:r>
              <a:rPr lang="en-US" sz="2800" b="1" dirty="0">
                <a:ln>
                  <a:solidFill>
                    <a:schemeClr val="tx1"/>
                  </a:solidFill>
                </a:ln>
                <a:solidFill>
                  <a:schemeClr val="bg1"/>
                </a:solidFill>
                <a:latin typeface="Arial" panose="020B0604020202020204" pitchFamily="34" charset="0"/>
                <a:cs typeface="Arial" panose="020B0604020202020204" pitchFamily="34" charset="0"/>
              </a:rPr>
              <a:t>Matthew 27:45-54</a:t>
            </a:r>
          </a:p>
        </p:txBody>
      </p:sp>
    </p:spTree>
    <p:extLst>
      <p:ext uri="{BB962C8B-B14F-4D97-AF65-F5344CB8AC3E}">
        <p14:creationId xmlns:p14="http://schemas.microsoft.com/office/powerpoint/2010/main" val="232929878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280" y="598373"/>
            <a:ext cx="6851560" cy="3631763"/>
          </a:xfrm>
          <a:prstGeom prst="rect">
            <a:avLst/>
          </a:prstGeom>
          <a:noFill/>
        </p:spPr>
        <p:txBody>
          <a:bodyPr wrap="square" rtlCol="0">
            <a:spAutoFit/>
          </a:bodyPr>
          <a:lstStyle/>
          <a:p>
            <a:r>
              <a:rPr lang="en-US" sz="2800" b="1" baseline="30000" dirty="0">
                <a:latin typeface="Arial" panose="020B0604020202020204" pitchFamily="34" charset="0"/>
                <a:cs typeface="Arial" panose="020B0604020202020204" pitchFamily="34" charset="0"/>
              </a:rPr>
              <a:t>47 </a:t>
            </a:r>
            <a:r>
              <a:rPr lang="en-US" sz="2800" b="1" dirty="0">
                <a:latin typeface="Arial" panose="020B0604020202020204" pitchFamily="34" charset="0"/>
                <a:cs typeface="Arial" panose="020B0604020202020204" pitchFamily="34" charset="0"/>
              </a:rPr>
              <a:t>And some of the bystanders, hearing it, said, “This man is calling Elijah</a:t>
            </a:r>
            <a:r>
              <a:rPr lang="en-US" sz="2800" b="1" dirty="0" smtClean="0">
                <a:latin typeface="Arial" panose="020B0604020202020204" pitchFamily="34" charset="0"/>
                <a:cs typeface="Arial" panose="020B0604020202020204" pitchFamily="34" charset="0"/>
              </a:rPr>
              <a:t>.”  </a:t>
            </a:r>
            <a:r>
              <a:rPr lang="en-US" sz="2800" b="1" baseline="30000" dirty="0" smtClean="0">
                <a:latin typeface="Arial" panose="020B0604020202020204" pitchFamily="34" charset="0"/>
                <a:cs typeface="Arial" panose="020B0604020202020204" pitchFamily="34" charset="0"/>
              </a:rPr>
              <a:t>48</a:t>
            </a:r>
            <a:r>
              <a:rPr lang="en-US" sz="2800" b="1" baseline="300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And one of them at once ran and took a sponge, filled it with sour wine, and put it on a reed and gave it to him to drink</a:t>
            </a:r>
            <a:r>
              <a:rPr lang="en-US" sz="2800" b="1" dirty="0" smtClean="0">
                <a:latin typeface="Arial" panose="020B0604020202020204" pitchFamily="34" charset="0"/>
                <a:cs typeface="Arial" panose="020B0604020202020204" pitchFamily="34" charset="0"/>
              </a:rPr>
              <a:t>. </a:t>
            </a:r>
            <a:r>
              <a:rPr lang="en-US" sz="2800" b="1" baseline="30000" dirty="0">
                <a:latin typeface="Arial" panose="020B0604020202020204" pitchFamily="34" charset="0"/>
                <a:cs typeface="Arial" panose="020B0604020202020204" pitchFamily="34" charset="0"/>
              </a:rPr>
              <a:t>49 </a:t>
            </a:r>
            <a:r>
              <a:rPr lang="en-US" sz="2800" b="1" dirty="0">
                <a:latin typeface="Arial" panose="020B0604020202020204" pitchFamily="34" charset="0"/>
                <a:cs typeface="Arial" panose="020B0604020202020204" pitchFamily="34" charset="0"/>
              </a:rPr>
              <a:t>But the others said, “Wait, let us see whether Elijah will come to save him.” </a:t>
            </a:r>
            <a:endParaRPr lang="en-US" sz="2800" b="1" dirty="0">
              <a:latin typeface="Arial" panose="020B0604020202020204" pitchFamily="34" charset="0"/>
              <a:cs typeface="Arial" panose="020B0604020202020204" pitchFamily="34" charset="0"/>
            </a:endParaRPr>
          </a:p>
        </p:txBody>
      </p:sp>
      <p:sp>
        <p:nvSpPr>
          <p:cNvPr id="4" name="TextBox 3"/>
          <p:cNvSpPr txBox="1"/>
          <p:nvPr/>
        </p:nvSpPr>
        <p:spPr>
          <a:xfrm>
            <a:off x="254781" y="6085835"/>
            <a:ext cx="8315653" cy="523220"/>
          </a:xfrm>
          <a:prstGeom prst="rect">
            <a:avLst/>
          </a:prstGeom>
          <a:noFill/>
        </p:spPr>
        <p:txBody>
          <a:bodyPr wrap="square" rtlCol="0">
            <a:spAutoFit/>
          </a:bodyPr>
          <a:lstStyle/>
          <a:p>
            <a:r>
              <a:rPr lang="en-US" sz="2800" b="1" dirty="0">
                <a:ln>
                  <a:solidFill>
                    <a:schemeClr val="tx1"/>
                  </a:solidFill>
                </a:ln>
                <a:solidFill>
                  <a:schemeClr val="bg1"/>
                </a:solidFill>
                <a:latin typeface="Arial" panose="020B0604020202020204" pitchFamily="34" charset="0"/>
                <a:cs typeface="Arial" panose="020B0604020202020204" pitchFamily="34" charset="0"/>
              </a:rPr>
              <a:t>Matthew 27:45-54</a:t>
            </a:r>
          </a:p>
        </p:txBody>
      </p:sp>
    </p:spTree>
    <p:extLst>
      <p:ext uri="{BB962C8B-B14F-4D97-AF65-F5344CB8AC3E}">
        <p14:creationId xmlns:p14="http://schemas.microsoft.com/office/powerpoint/2010/main" val="248603764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280" y="559733"/>
            <a:ext cx="6851559" cy="2677656"/>
          </a:xfrm>
          <a:prstGeom prst="rect">
            <a:avLst/>
          </a:prstGeom>
          <a:noFill/>
        </p:spPr>
        <p:txBody>
          <a:bodyPr wrap="square" rtlCol="0">
            <a:spAutoFit/>
          </a:bodyPr>
          <a:lstStyle/>
          <a:p>
            <a:r>
              <a:rPr lang="en-US" sz="2800" b="1" baseline="30000" dirty="0" smtClean="0">
                <a:latin typeface="Arial" panose="020B0604020202020204" pitchFamily="34" charset="0"/>
                <a:cs typeface="Arial" panose="020B0604020202020204" pitchFamily="34" charset="0"/>
              </a:rPr>
              <a:t>50</a:t>
            </a:r>
            <a:r>
              <a:rPr lang="en-US" sz="2800" b="1" baseline="300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And Jesus cried out again with a loud voice </a:t>
            </a:r>
            <a:r>
              <a:rPr lang="en-US" sz="2800" b="1" dirty="0" smtClean="0">
                <a:latin typeface="Arial" panose="020B0604020202020204" pitchFamily="34" charset="0"/>
                <a:cs typeface="Arial" panose="020B0604020202020204" pitchFamily="34" charset="0"/>
              </a:rPr>
              <a:t>and yielded </a:t>
            </a:r>
            <a:r>
              <a:rPr lang="en-US" sz="2800" b="1" dirty="0">
                <a:latin typeface="Arial" panose="020B0604020202020204" pitchFamily="34" charset="0"/>
                <a:cs typeface="Arial" panose="020B0604020202020204" pitchFamily="34" charset="0"/>
              </a:rPr>
              <a:t>up his spirit</a:t>
            </a:r>
            <a:r>
              <a:rPr lang="en-US" sz="2800" b="1" dirty="0" smtClean="0">
                <a:latin typeface="Arial" panose="020B0604020202020204" pitchFamily="34" charset="0"/>
                <a:cs typeface="Arial" panose="020B0604020202020204" pitchFamily="34" charset="0"/>
              </a:rPr>
              <a:t>. </a:t>
            </a:r>
            <a:r>
              <a:rPr lang="en-US" sz="2800" b="1" baseline="30000" dirty="0">
                <a:latin typeface="Arial" panose="020B0604020202020204" pitchFamily="34" charset="0"/>
                <a:cs typeface="Arial" panose="020B0604020202020204" pitchFamily="34" charset="0"/>
              </a:rPr>
              <a:t>51 </a:t>
            </a:r>
            <a:r>
              <a:rPr lang="en-US" sz="2800" b="1" dirty="0">
                <a:latin typeface="Arial" panose="020B0604020202020204" pitchFamily="34" charset="0"/>
                <a:cs typeface="Arial" panose="020B0604020202020204" pitchFamily="34" charset="0"/>
              </a:rPr>
              <a:t>And behold, the curtain of the temple was torn in two, from top to bottom. And the earth shook, and the rocks were split. </a:t>
            </a:r>
            <a:endParaRPr lang="en-US" sz="2800" b="1" dirty="0">
              <a:latin typeface="Arial" panose="020B0604020202020204" pitchFamily="34" charset="0"/>
              <a:cs typeface="Arial" panose="020B0604020202020204" pitchFamily="34" charset="0"/>
            </a:endParaRPr>
          </a:p>
        </p:txBody>
      </p:sp>
      <p:sp>
        <p:nvSpPr>
          <p:cNvPr id="4" name="TextBox 3"/>
          <p:cNvSpPr txBox="1"/>
          <p:nvPr/>
        </p:nvSpPr>
        <p:spPr>
          <a:xfrm>
            <a:off x="254781" y="6085835"/>
            <a:ext cx="8315653" cy="523220"/>
          </a:xfrm>
          <a:prstGeom prst="rect">
            <a:avLst/>
          </a:prstGeom>
          <a:noFill/>
        </p:spPr>
        <p:txBody>
          <a:bodyPr wrap="square" rtlCol="0">
            <a:spAutoFit/>
          </a:bodyPr>
          <a:lstStyle/>
          <a:p>
            <a:r>
              <a:rPr lang="en-US" sz="2800" b="1" dirty="0">
                <a:ln>
                  <a:solidFill>
                    <a:schemeClr val="tx1"/>
                  </a:solidFill>
                </a:ln>
                <a:solidFill>
                  <a:schemeClr val="bg1"/>
                </a:solidFill>
                <a:latin typeface="Arial" panose="020B0604020202020204" pitchFamily="34" charset="0"/>
                <a:cs typeface="Arial" panose="020B0604020202020204" pitchFamily="34" charset="0"/>
              </a:rPr>
              <a:t>Matthew 27:45-54</a:t>
            </a:r>
          </a:p>
        </p:txBody>
      </p:sp>
    </p:spTree>
    <p:extLst>
      <p:ext uri="{BB962C8B-B14F-4D97-AF65-F5344CB8AC3E}">
        <p14:creationId xmlns:p14="http://schemas.microsoft.com/office/powerpoint/2010/main" val="348499494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85494"/>
            <a:ext cx="6864439" cy="2677656"/>
          </a:xfrm>
          <a:prstGeom prst="rect">
            <a:avLst/>
          </a:prstGeom>
          <a:noFill/>
        </p:spPr>
        <p:txBody>
          <a:bodyPr wrap="square" rtlCol="0">
            <a:spAutoFit/>
          </a:bodyPr>
          <a:lstStyle/>
          <a:p>
            <a:r>
              <a:rPr lang="en-US" sz="2800" b="1" baseline="30000" dirty="0" smtClean="0">
                <a:latin typeface="Arial" panose="020B0604020202020204" pitchFamily="34" charset="0"/>
                <a:cs typeface="Arial" panose="020B0604020202020204" pitchFamily="34" charset="0"/>
              </a:rPr>
              <a:t>52</a:t>
            </a:r>
            <a:r>
              <a:rPr lang="en-US" sz="2800" b="1" baseline="300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The tombs also were opened. And many bodies of the saints who had fallen asleep were raised, </a:t>
            </a:r>
            <a:r>
              <a:rPr lang="en-US" sz="2800" b="1" baseline="30000" dirty="0">
                <a:latin typeface="Arial" panose="020B0604020202020204" pitchFamily="34" charset="0"/>
                <a:cs typeface="Arial" panose="020B0604020202020204" pitchFamily="34" charset="0"/>
              </a:rPr>
              <a:t> 53 </a:t>
            </a:r>
            <a:r>
              <a:rPr lang="en-US" sz="2800" b="1" dirty="0">
                <a:latin typeface="Arial" panose="020B0604020202020204" pitchFamily="34" charset="0"/>
                <a:cs typeface="Arial" panose="020B0604020202020204" pitchFamily="34" charset="0"/>
              </a:rPr>
              <a:t>and coming out of the tombs after his resurrection they went into the holy city and appeared to many. </a:t>
            </a:r>
            <a:endPar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254781" y="6085835"/>
            <a:ext cx="8315653" cy="523220"/>
          </a:xfrm>
          <a:prstGeom prst="rect">
            <a:avLst/>
          </a:prstGeom>
          <a:noFill/>
        </p:spPr>
        <p:txBody>
          <a:bodyPr wrap="square" rtlCol="0">
            <a:spAutoFit/>
          </a:bodyPr>
          <a:lstStyle/>
          <a:p>
            <a:r>
              <a:rPr lang="en-US" sz="2800" b="1" dirty="0">
                <a:ln>
                  <a:solidFill>
                    <a:schemeClr val="tx1"/>
                  </a:solidFill>
                </a:ln>
                <a:solidFill>
                  <a:schemeClr val="bg1"/>
                </a:solidFill>
                <a:latin typeface="Arial" panose="020B0604020202020204" pitchFamily="34" charset="0"/>
                <a:cs typeface="Arial" panose="020B0604020202020204" pitchFamily="34" charset="0"/>
              </a:rPr>
              <a:t>Matthew 27:45-54</a:t>
            </a:r>
          </a:p>
        </p:txBody>
      </p:sp>
    </p:spTree>
    <p:extLst>
      <p:ext uri="{BB962C8B-B14F-4D97-AF65-F5344CB8AC3E}">
        <p14:creationId xmlns:p14="http://schemas.microsoft.com/office/powerpoint/2010/main" val="150395128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915" y="574826"/>
            <a:ext cx="6812924" cy="2677656"/>
          </a:xfrm>
          <a:prstGeom prst="rect">
            <a:avLst/>
          </a:prstGeom>
        </p:spPr>
        <p:txBody>
          <a:bodyPr wrap="square">
            <a:spAutoFit/>
          </a:bodyPr>
          <a:lstStyle/>
          <a:p>
            <a:r>
              <a:rPr lang="en-US" sz="2800" b="1" baseline="30000" dirty="0" smtClean="0">
                <a:latin typeface="Arial" panose="020B0604020202020204" pitchFamily="34" charset="0"/>
                <a:cs typeface="Arial" panose="020B0604020202020204" pitchFamily="34" charset="0"/>
              </a:rPr>
              <a:t>54</a:t>
            </a:r>
            <a:r>
              <a:rPr lang="en-US" sz="2800" b="1" baseline="300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When the centurion and those who were with him, keeping watch over Jesus, saw the earthquake and what took place, they were filled with awe and said, “Truly this was the Son of God!”</a:t>
            </a:r>
            <a:endParaRPr lang="en-US" sz="2800" b="1" dirty="0">
              <a:latin typeface="Arial" panose="020B0604020202020204" pitchFamily="34" charset="0"/>
              <a:cs typeface="Arial" panose="020B0604020202020204" pitchFamily="34" charset="0"/>
            </a:endParaRPr>
          </a:p>
        </p:txBody>
      </p:sp>
      <p:sp>
        <p:nvSpPr>
          <p:cNvPr id="3" name="TextBox 2"/>
          <p:cNvSpPr txBox="1"/>
          <p:nvPr/>
        </p:nvSpPr>
        <p:spPr>
          <a:xfrm>
            <a:off x="254781" y="6085835"/>
            <a:ext cx="8315653" cy="523220"/>
          </a:xfrm>
          <a:prstGeom prst="rect">
            <a:avLst/>
          </a:prstGeom>
          <a:noFill/>
        </p:spPr>
        <p:txBody>
          <a:bodyPr wrap="square" rtlCol="0">
            <a:spAutoFit/>
          </a:bodyPr>
          <a:lstStyle/>
          <a:p>
            <a:r>
              <a:rPr lang="en-US" sz="2800" b="1" dirty="0">
                <a:ln>
                  <a:solidFill>
                    <a:schemeClr val="tx1"/>
                  </a:solidFill>
                </a:ln>
                <a:solidFill>
                  <a:schemeClr val="bg1"/>
                </a:solidFill>
                <a:latin typeface="Arial" panose="020B0604020202020204" pitchFamily="34" charset="0"/>
                <a:cs typeface="Arial" panose="020B0604020202020204" pitchFamily="34" charset="0"/>
              </a:rPr>
              <a:t>Matthew 27:45-54</a:t>
            </a:r>
          </a:p>
        </p:txBody>
      </p:sp>
    </p:spTree>
    <p:extLst>
      <p:ext uri="{BB962C8B-B14F-4D97-AF65-F5344CB8AC3E}">
        <p14:creationId xmlns:p14="http://schemas.microsoft.com/office/powerpoint/2010/main" val="192240846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40158" y="609489"/>
            <a:ext cx="6851560" cy="3447098"/>
          </a:xfrm>
          <a:prstGeom prst="rect">
            <a:avLst/>
          </a:prstGeom>
        </p:spPr>
        <p:txBody>
          <a:bodyPr wrap="square">
            <a:spAutoFit/>
          </a:bodyPr>
          <a:lstStyle/>
          <a:p>
            <a:pPr>
              <a:spcAft>
                <a:spcPts val="1200"/>
              </a:spcAft>
            </a:pPr>
            <a:r>
              <a:rPr lang="en-US" sz="2800" b="1" dirty="0">
                <a:latin typeface="Arial" panose="020B0604020202020204" pitchFamily="34" charset="0"/>
                <a:cs typeface="Arial" panose="020B0604020202020204" pitchFamily="34" charset="0"/>
              </a:rPr>
              <a:t>The miracle of </a:t>
            </a:r>
            <a:r>
              <a:rPr lang="en-US" sz="2800" b="1" dirty="0" smtClean="0">
                <a:latin typeface="Arial" panose="020B0604020202020204" pitchFamily="34" charset="0"/>
                <a:cs typeface="Arial" panose="020B0604020202020204" pitchFamily="34" charset="0"/>
              </a:rPr>
              <a:t>__________</a:t>
            </a:r>
            <a:endParaRPr lang="en-US" sz="2800" b="1" dirty="0">
              <a:latin typeface="Arial" panose="020B0604020202020204" pitchFamily="34" charset="0"/>
              <a:cs typeface="Arial" panose="020B0604020202020204" pitchFamily="34" charset="0"/>
            </a:endParaRPr>
          </a:p>
          <a:p>
            <a:pPr>
              <a:spcAft>
                <a:spcPts val="1200"/>
              </a:spcAft>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miracle of </a:t>
            </a:r>
            <a:r>
              <a:rPr lang="en-US" sz="2800" b="1" dirty="0" smtClean="0">
                <a:latin typeface="Arial" panose="020B0604020202020204" pitchFamily="34" charset="0"/>
                <a:cs typeface="Arial" panose="020B0604020202020204" pitchFamily="34" charset="0"/>
              </a:rPr>
              <a:t>___________</a:t>
            </a:r>
            <a:endParaRPr lang="en-US" sz="2800" b="1" dirty="0">
              <a:latin typeface="Arial" panose="020B0604020202020204" pitchFamily="34" charset="0"/>
              <a:cs typeface="Arial" panose="020B0604020202020204" pitchFamily="34" charset="0"/>
            </a:endParaRPr>
          </a:p>
          <a:p>
            <a:pPr>
              <a:spcAft>
                <a:spcPts val="1200"/>
              </a:spcAft>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miracle of </a:t>
            </a:r>
            <a:r>
              <a:rPr lang="en-US" sz="2800" b="1" dirty="0" smtClean="0">
                <a:latin typeface="Arial" panose="020B0604020202020204" pitchFamily="34" charset="0"/>
                <a:cs typeface="Arial" panose="020B0604020202020204" pitchFamily="34" charset="0"/>
              </a:rPr>
              <a:t>____________</a:t>
            </a:r>
            <a:endParaRPr lang="en-US" sz="2800" b="1" dirty="0">
              <a:latin typeface="Arial" panose="020B0604020202020204" pitchFamily="34" charset="0"/>
              <a:cs typeface="Arial" panose="020B0604020202020204" pitchFamily="34" charset="0"/>
            </a:endParaRPr>
          </a:p>
          <a:p>
            <a:pPr>
              <a:spcAft>
                <a:spcPts val="1200"/>
              </a:spcAft>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miracle of the </a:t>
            </a:r>
            <a:r>
              <a:rPr lang="en-US" sz="2800" b="1" dirty="0" smtClean="0">
                <a:latin typeface="Arial" panose="020B0604020202020204" pitchFamily="34" charset="0"/>
                <a:cs typeface="Arial" panose="020B0604020202020204" pitchFamily="34" charset="0"/>
              </a:rPr>
              <a:t>____</a:t>
            </a:r>
            <a:endParaRPr lang="en-US" sz="2800" b="1" dirty="0">
              <a:latin typeface="Arial" panose="020B0604020202020204" pitchFamily="34" charset="0"/>
              <a:cs typeface="Arial" panose="020B0604020202020204" pitchFamily="34" charset="0"/>
            </a:endParaRPr>
          </a:p>
          <a:p>
            <a:pPr>
              <a:spcAft>
                <a:spcPts val="1200"/>
              </a:spcAft>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miracle of the </a:t>
            </a:r>
            <a:r>
              <a:rPr lang="en-US" sz="2800" b="1" dirty="0" smtClean="0">
                <a:latin typeface="Arial" panose="020B0604020202020204" pitchFamily="34" charset="0"/>
                <a:cs typeface="Arial" panose="020B0604020202020204" pitchFamily="34" charset="0"/>
              </a:rPr>
              <a:t>____________</a:t>
            </a:r>
            <a:endParaRPr lang="en-US" sz="2800" b="1" dirty="0">
              <a:latin typeface="Arial" panose="020B0604020202020204" pitchFamily="34" charset="0"/>
              <a:cs typeface="Arial" panose="020B0604020202020204" pitchFamily="34" charset="0"/>
            </a:endParaRPr>
          </a:p>
          <a:p>
            <a:pPr>
              <a:spcAft>
                <a:spcPts val="1200"/>
              </a:spcAft>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miracle of the </a:t>
            </a:r>
            <a:r>
              <a:rPr lang="en-US" sz="2800" b="1" dirty="0" smtClean="0">
                <a:latin typeface="Arial" panose="020B0604020202020204" pitchFamily="34" charset="0"/>
                <a:cs typeface="Arial" panose="020B0604020202020204" pitchFamily="34" charset="0"/>
              </a:rPr>
              <a:t>_____  _______</a:t>
            </a:r>
            <a:endParaRPr lang="en-US" sz="2800" b="1" dirty="0">
              <a:latin typeface="Arial" panose="020B0604020202020204" pitchFamily="34" charset="0"/>
              <a:cs typeface="Arial" panose="020B0604020202020204" pitchFamily="34" charset="0"/>
            </a:endParaRPr>
          </a:p>
        </p:txBody>
      </p:sp>
      <p:sp>
        <p:nvSpPr>
          <p:cNvPr id="9" name="TextBox 8"/>
          <p:cNvSpPr txBox="1"/>
          <p:nvPr/>
        </p:nvSpPr>
        <p:spPr>
          <a:xfrm>
            <a:off x="3556325" y="630462"/>
            <a:ext cx="1992890"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darkness</a:t>
            </a:r>
          </a:p>
        </p:txBody>
      </p:sp>
      <p:sp>
        <p:nvSpPr>
          <p:cNvPr id="10" name="TextBox 9"/>
          <p:cNvSpPr txBox="1"/>
          <p:nvPr/>
        </p:nvSpPr>
        <p:spPr>
          <a:xfrm>
            <a:off x="3459434" y="1207804"/>
            <a:ext cx="2369457"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separation</a:t>
            </a:r>
          </a:p>
        </p:txBody>
      </p:sp>
      <p:sp>
        <p:nvSpPr>
          <p:cNvPr id="11" name="TextBox 10"/>
          <p:cNvSpPr txBox="1"/>
          <p:nvPr/>
        </p:nvSpPr>
        <p:spPr>
          <a:xfrm>
            <a:off x="3355047" y="1781036"/>
            <a:ext cx="2768200"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acceptance</a:t>
            </a:r>
          </a:p>
        </p:txBody>
      </p:sp>
      <p:sp>
        <p:nvSpPr>
          <p:cNvPr id="12" name="TextBox 11"/>
          <p:cNvSpPr txBox="1"/>
          <p:nvPr/>
        </p:nvSpPr>
        <p:spPr>
          <a:xfrm>
            <a:off x="3989340" y="2358796"/>
            <a:ext cx="1190517"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veil</a:t>
            </a:r>
          </a:p>
        </p:txBody>
      </p:sp>
      <p:sp>
        <p:nvSpPr>
          <p:cNvPr id="14" name="TextBox 13"/>
          <p:cNvSpPr txBox="1"/>
          <p:nvPr/>
        </p:nvSpPr>
        <p:spPr>
          <a:xfrm>
            <a:off x="4026330" y="2936532"/>
            <a:ext cx="2653046"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earthquake</a:t>
            </a:r>
          </a:p>
        </p:txBody>
      </p:sp>
      <p:sp>
        <p:nvSpPr>
          <p:cNvPr id="13" name="TextBox 12"/>
          <p:cNvSpPr txBox="1"/>
          <p:nvPr/>
        </p:nvSpPr>
        <p:spPr>
          <a:xfrm>
            <a:off x="3632440" y="3517847"/>
            <a:ext cx="3576362" cy="523220"/>
          </a:xfrm>
          <a:prstGeom prst="rect">
            <a:avLst/>
          </a:prstGeom>
          <a:noFill/>
        </p:spPr>
        <p:txBody>
          <a:bodyPr wrap="square" rtlCol="0">
            <a:spAutoFit/>
          </a:bodyPr>
          <a:lstStyle/>
          <a:p>
            <a:pPr algn="ctr"/>
            <a:r>
              <a:rPr lang="en-US" sz="2800" b="1" dirty="0">
                <a:ln w="12700" cmpd="sng">
                  <a:noFill/>
                </a:ln>
                <a:latin typeface="Arial Black" panose="020B0A04020102020204" pitchFamily="34" charset="0"/>
                <a:cs typeface="Arial"/>
              </a:rPr>
              <a:t>open </a:t>
            </a:r>
            <a:r>
              <a:rPr lang="en-US" sz="2800" b="1" dirty="0" smtClean="0">
                <a:ln w="12700" cmpd="sng">
                  <a:noFill/>
                </a:ln>
                <a:latin typeface="Arial Black" panose="020B0A04020102020204" pitchFamily="34" charset="0"/>
                <a:cs typeface="Arial"/>
              </a:rPr>
              <a:t> graves</a:t>
            </a:r>
            <a:endParaRPr lang="en-US" sz="2800" b="1" dirty="0">
              <a:ln w="12700" cmpd="sng">
                <a:noFill/>
              </a:ln>
              <a:latin typeface="Arial Black" panose="020B0A04020102020204" pitchFamily="34" charset="0"/>
              <a:cs typeface="Arial"/>
            </a:endParaRPr>
          </a:p>
        </p:txBody>
      </p:sp>
    </p:spTree>
    <p:extLst>
      <p:ext uri="{BB962C8B-B14F-4D97-AF65-F5344CB8AC3E}">
        <p14:creationId xmlns:p14="http://schemas.microsoft.com/office/powerpoint/2010/main" val="358172231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54945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57</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Davis</dc:creator>
  <cp:lastModifiedBy>Mac</cp:lastModifiedBy>
  <cp:revision>24</cp:revision>
  <dcterms:created xsi:type="dcterms:W3CDTF">2016-01-04T01:53:50Z</dcterms:created>
  <dcterms:modified xsi:type="dcterms:W3CDTF">2016-03-15T18:54:05Z</dcterms:modified>
</cp:coreProperties>
</file>