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63" r:id="rId5"/>
    <p:sldId id="264" r:id="rId6"/>
    <p:sldId id="265" r:id="rId7"/>
    <p:sldId id="266" r:id="rId8"/>
    <p:sldId id="267" r:id="rId9"/>
    <p:sldId id="259" r:id="rId10"/>
    <p:sldId id="268" r:id="rId11"/>
    <p:sldId id="269" r:id="rId12"/>
    <p:sldId id="270" r:id="rId13"/>
    <p:sldId id="26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59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26F0EF-C3E4-7C44-8B83-17D2F8BE0D4C}"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197994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2010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28443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34966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26F0EF-C3E4-7C44-8B83-17D2F8BE0D4C}"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401676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26F0EF-C3E4-7C44-8B83-17D2F8BE0D4C}"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14385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26F0EF-C3E4-7C44-8B83-17D2F8BE0D4C}" type="datetimeFigureOut">
              <a:rPr lang="en-US" smtClean="0"/>
              <a:t>11/19/2018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94957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26F0EF-C3E4-7C44-8B83-17D2F8BE0D4C}" type="datetimeFigureOut">
              <a:rPr lang="en-US" smtClean="0"/>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92749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6F0EF-C3E4-7C44-8B83-17D2F8BE0D4C}" type="datetimeFigureOut">
              <a:rPr lang="en-US" smtClean="0"/>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3945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26F0EF-C3E4-7C44-8B83-17D2F8BE0D4C}"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76425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26F0EF-C3E4-7C44-8B83-17D2F8BE0D4C}"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89669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6F0EF-C3E4-7C44-8B83-17D2F8BE0D4C}" type="datetimeFigureOut">
              <a:rPr lang="en-US" smtClean="0"/>
              <a:t>11/19/2018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64BC6-38F1-D042-BA5D-8C5DB7B3190F}" type="slidenum">
              <a:rPr lang="en-US" smtClean="0"/>
              <a:t>‹#›</a:t>
            </a:fld>
            <a:endParaRPr lang="en-US"/>
          </a:p>
        </p:txBody>
      </p:sp>
    </p:spTree>
    <p:extLst>
      <p:ext uri="{BB962C8B-B14F-4D97-AF65-F5344CB8AC3E}">
        <p14:creationId xmlns:p14="http://schemas.microsoft.com/office/powerpoint/2010/main" val="402086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isciples Hou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196" y="0"/>
            <a:ext cx="5179356" cy="5797787"/>
          </a:xfrm>
          <a:prstGeom prst="rect">
            <a:avLst/>
          </a:prstGeom>
        </p:spPr>
      </p:pic>
      <p:sp>
        <p:nvSpPr>
          <p:cNvPr id="8" name="TextBox 7"/>
          <p:cNvSpPr txBox="1"/>
          <p:nvPr/>
        </p:nvSpPr>
        <p:spPr>
          <a:xfrm>
            <a:off x="1" y="5742627"/>
            <a:ext cx="9144000" cy="646331"/>
          </a:xfrm>
          <a:prstGeom prst="rect">
            <a:avLst/>
          </a:prstGeom>
          <a:noFill/>
        </p:spPr>
        <p:txBody>
          <a:bodyPr wrap="square" rtlCol="0">
            <a:spAutoFit/>
          </a:bodyPr>
          <a:lstStyle/>
          <a:p>
            <a:pPr algn="ctr"/>
            <a:r>
              <a:rPr lang="en-US" b="1" dirty="0">
                <a:latin typeface="Arial"/>
                <a:cs typeface="Arial"/>
              </a:rPr>
              <a:t>The Foundation of our Witness</a:t>
            </a:r>
          </a:p>
          <a:p>
            <a:pPr algn="ctr"/>
            <a:r>
              <a:rPr lang="en-US" b="1" dirty="0">
                <a:latin typeface="Arial"/>
                <a:cs typeface="Arial"/>
              </a:rPr>
              <a:t>2 Corinthians 5:6-21</a:t>
            </a:r>
          </a:p>
        </p:txBody>
      </p:sp>
    </p:spTree>
    <p:extLst>
      <p:ext uri="{BB962C8B-B14F-4D97-AF65-F5344CB8AC3E}">
        <p14:creationId xmlns:p14="http://schemas.microsoft.com/office/powerpoint/2010/main" val="288176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782" y="550663"/>
            <a:ext cx="8181696" cy="5509200"/>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Being a witness comes from a desire to </a:t>
            </a:r>
            <a:r>
              <a:rPr lang="en-US" sz="3200" b="1" u="sng" dirty="0">
                <a:latin typeface="Arial" panose="020B0604020202020204" pitchFamily="34" charset="0"/>
                <a:cs typeface="Arial" panose="020B0604020202020204" pitchFamily="34" charset="0"/>
              </a:rPr>
              <a:t>please</a:t>
            </a:r>
            <a:r>
              <a:rPr lang="en-US" sz="3200" b="1" dirty="0">
                <a:latin typeface="Arial" panose="020B0604020202020204" pitchFamily="34" charset="0"/>
                <a:cs typeface="Arial" panose="020B0604020202020204" pitchFamily="34" charset="0"/>
              </a:rPr>
              <a:t>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understanding the _____ of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being compelled by the _____ of Christ.</a:t>
            </a:r>
          </a:p>
          <a:p>
            <a:r>
              <a:rPr lang="en-US" sz="32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4605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782" y="550663"/>
            <a:ext cx="8181696" cy="5509200"/>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Being a witness comes from a desire to </a:t>
            </a:r>
            <a:r>
              <a:rPr lang="en-US" sz="3200" b="1" u="sng" dirty="0">
                <a:latin typeface="Arial" panose="020B0604020202020204" pitchFamily="34" charset="0"/>
                <a:cs typeface="Arial" panose="020B0604020202020204" pitchFamily="34" charset="0"/>
              </a:rPr>
              <a:t>please</a:t>
            </a:r>
            <a:r>
              <a:rPr lang="en-US" sz="3200" b="1" dirty="0">
                <a:latin typeface="Arial" panose="020B0604020202020204" pitchFamily="34" charset="0"/>
                <a:cs typeface="Arial" panose="020B0604020202020204" pitchFamily="34" charset="0"/>
              </a:rPr>
              <a:t>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understanding the </a:t>
            </a:r>
            <a:r>
              <a:rPr lang="en-US" sz="3200" b="1" u="sng" dirty="0">
                <a:latin typeface="Arial" panose="020B0604020202020204" pitchFamily="34" charset="0"/>
                <a:cs typeface="Arial" panose="020B0604020202020204" pitchFamily="34" charset="0"/>
              </a:rPr>
              <a:t>fear</a:t>
            </a:r>
            <a:r>
              <a:rPr lang="en-US" sz="3200" b="1" dirty="0">
                <a:latin typeface="Arial" panose="020B0604020202020204" pitchFamily="34" charset="0"/>
                <a:cs typeface="Arial" panose="020B0604020202020204" pitchFamily="34" charset="0"/>
              </a:rPr>
              <a:t> of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being compelled by the _____ of Christ.</a:t>
            </a:r>
          </a:p>
          <a:p>
            <a:r>
              <a:rPr lang="en-US" sz="32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8301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782" y="550663"/>
            <a:ext cx="8181696" cy="5509200"/>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Being a witness comes from a desire to </a:t>
            </a:r>
            <a:r>
              <a:rPr lang="en-US" sz="3200" b="1" u="sng" dirty="0">
                <a:latin typeface="Arial" panose="020B0604020202020204" pitchFamily="34" charset="0"/>
                <a:cs typeface="Arial" panose="020B0604020202020204" pitchFamily="34" charset="0"/>
              </a:rPr>
              <a:t>please</a:t>
            </a:r>
            <a:r>
              <a:rPr lang="en-US" sz="3200" b="1" dirty="0">
                <a:latin typeface="Arial" panose="020B0604020202020204" pitchFamily="34" charset="0"/>
                <a:cs typeface="Arial" panose="020B0604020202020204" pitchFamily="34" charset="0"/>
              </a:rPr>
              <a:t>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understanding the </a:t>
            </a:r>
            <a:r>
              <a:rPr lang="en-US" sz="3200" b="1" u="sng" dirty="0">
                <a:latin typeface="Arial" panose="020B0604020202020204" pitchFamily="34" charset="0"/>
                <a:cs typeface="Arial" panose="020B0604020202020204" pitchFamily="34" charset="0"/>
              </a:rPr>
              <a:t>fear</a:t>
            </a:r>
            <a:r>
              <a:rPr lang="en-US" sz="3200" b="1" dirty="0">
                <a:latin typeface="Arial" panose="020B0604020202020204" pitchFamily="34" charset="0"/>
                <a:cs typeface="Arial" panose="020B0604020202020204" pitchFamily="34" charset="0"/>
              </a:rPr>
              <a:t> of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being compelled by the </a:t>
            </a:r>
            <a:r>
              <a:rPr lang="en-US" sz="3200" b="1" u="sng" dirty="0">
                <a:latin typeface="Arial" panose="020B0604020202020204" pitchFamily="34" charset="0"/>
                <a:cs typeface="Arial" panose="020B0604020202020204" pitchFamily="34" charset="0"/>
              </a:rPr>
              <a:t>love</a:t>
            </a:r>
            <a:r>
              <a:rPr lang="en-US" sz="3200" b="1" dirty="0">
                <a:latin typeface="Arial" panose="020B0604020202020204" pitchFamily="34" charset="0"/>
                <a:cs typeface="Arial" panose="020B0604020202020204" pitchFamily="34" charset="0"/>
              </a:rPr>
              <a:t> of Christ.</a:t>
            </a:r>
          </a:p>
          <a:p>
            <a:r>
              <a:rPr lang="en-US" sz="32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3386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Disciples Hou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911" y="0"/>
            <a:ext cx="6102555" cy="6831218"/>
          </a:xfrm>
          <a:prstGeom prst="rect">
            <a:avLst/>
          </a:prstGeom>
        </p:spPr>
      </p:pic>
    </p:spTree>
    <p:extLst>
      <p:ext uri="{BB962C8B-B14F-4D97-AF65-F5344CB8AC3E}">
        <p14:creationId xmlns:p14="http://schemas.microsoft.com/office/powerpoint/2010/main" val="233682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Disciples House.png"/>
          <p:cNvPicPr>
            <a:picLocks noChangeAspect="1"/>
          </p:cNvPicPr>
          <p:nvPr/>
        </p:nvPicPr>
        <p:blipFill rotWithShape="1">
          <a:blip r:embed="rId2">
            <a:extLst>
              <a:ext uri="{28A0092B-C50C-407E-A947-70E740481C1C}">
                <a14:useLocalDpi xmlns:a14="http://schemas.microsoft.com/office/drawing/2010/main" val="0"/>
              </a:ext>
            </a:extLst>
          </a:blip>
          <a:srcRect t="2534" b="11768"/>
          <a:stretch/>
        </p:blipFill>
        <p:spPr>
          <a:xfrm>
            <a:off x="1333106" y="0"/>
            <a:ext cx="7148928" cy="6858001"/>
          </a:xfrm>
          <a:prstGeom prst="rect">
            <a:avLst/>
          </a:prstGeom>
        </p:spPr>
      </p:pic>
      <p:sp>
        <p:nvSpPr>
          <p:cNvPr id="3" name="Rectangle 2">
            <a:extLst>
              <a:ext uri="{FF2B5EF4-FFF2-40B4-BE49-F238E27FC236}">
                <a16:creationId xmlns:a16="http://schemas.microsoft.com/office/drawing/2014/main" id="{A3101B5E-1743-477B-8BA7-1EF8C89D8798}"/>
              </a:ext>
            </a:extLst>
          </p:cNvPr>
          <p:cNvSpPr/>
          <p:nvPr/>
        </p:nvSpPr>
        <p:spPr>
          <a:xfrm>
            <a:off x="3253839" y="1095169"/>
            <a:ext cx="3277590" cy="428978"/>
          </a:xfrm>
          <a:prstGeom prst="rect">
            <a:avLst/>
          </a:prstGeom>
          <a:solidFill>
            <a:srgbClr val="FFFF00">
              <a:alpha val="4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6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178341"/>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baseline="30000" dirty="0">
                <a:latin typeface="Arial" panose="020B0604020202020204" pitchFamily="34" charset="0"/>
                <a:cs typeface="Arial" panose="020B0604020202020204" pitchFamily="34" charset="0"/>
              </a:rPr>
              <a:t>6 </a:t>
            </a:r>
            <a:r>
              <a:rPr lang="en-US" sz="3200" b="1" dirty="0">
                <a:latin typeface="Arial" panose="020B0604020202020204" pitchFamily="34" charset="0"/>
                <a:cs typeface="Arial" panose="020B0604020202020204" pitchFamily="34" charset="0"/>
              </a:rPr>
              <a:t>So we are always of good courage. We know that while we are at home in the body we are away from the Lord, </a:t>
            </a:r>
            <a:r>
              <a:rPr lang="en-US" sz="3200" b="1" baseline="30000" dirty="0">
                <a:latin typeface="Arial" panose="020B0604020202020204" pitchFamily="34" charset="0"/>
                <a:cs typeface="Arial" panose="020B0604020202020204" pitchFamily="34" charset="0"/>
              </a:rPr>
              <a:t>7 </a:t>
            </a:r>
            <a:r>
              <a:rPr lang="en-US" sz="3200" b="1" dirty="0">
                <a:latin typeface="Arial" panose="020B0604020202020204" pitchFamily="34" charset="0"/>
                <a:cs typeface="Arial" panose="020B0604020202020204" pitchFamily="34" charset="0"/>
              </a:rPr>
              <a:t>for we walk by faith, not by sight. </a:t>
            </a:r>
            <a:r>
              <a:rPr lang="en-US" sz="3200" b="1" baseline="30000" dirty="0">
                <a:latin typeface="Arial" panose="020B0604020202020204" pitchFamily="34" charset="0"/>
                <a:cs typeface="Arial" panose="020B0604020202020204" pitchFamily="34" charset="0"/>
              </a:rPr>
              <a:t>8 </a:t>
            </a:r>
            <a:r>
              <a:rPr lang="en-US" sz="3200" b="1" dirty="0">
                <a:latin typeface="Arial" panose="020B0604020202020204" pitchFamily="34" charset="0"/>
                <a:cs typeface="Arial" panose="020B0604020202020204" pitchFamily="34" charset="0"/>
              </a:rPr>
              <a:t>Yes, we are of good courage, and we would rather be away from the body and at home with the Lord. </a:t>
            </a:r>
            <a:r>
              <a:rPr lang="en-US" sz="3200" b="1" baseline="30000" dirty="0">
                <a:latin typeface="Arial" panose="020B0604020202020204" pitchFamily="34" charset="0"/>
                <a:cs typeface="Arial" panose="020B0604020202020204" pitchFamily="34" charset="0"/>
              </a:rPr>
              <a:t>9 </a:t>
            </a:r>
            <a:r>
              <a:rPr lang="en-US" sz="3200" b="1" dirty="0">
                <a:latin typeface="Arial" panose="020B0604020202020204" pitchFamily="34" charset="0"/>
                <a:cs typeface="Arial" panose="020B0604020202020204" pitchFamily="34" charset="0"/>
              </a:rPr>
              <a:t>So whether we are at </a:t>
            </a:r>
          </a:p>
          <a:p>
            <a:r>
              <a:rPr lang="en-US" sz="3200" b="1" dirty="0">
                <a:latin typeface="Arial" panose="020B0604020202020204" pitchFamily="34" charset="0"/>
                <a:cs typeface="Arial" panose="020B0604020202020204" pitchFamily="34" charset="0"/>
              </a:rPr>
              <a:t>home or away, we make it our </a:t>
            </a:r>
          </a:p>
          <a:p>
            <a:r>
              <a:rPr lang="en-US" sz="3200" b="1" dirty="0">
                <a:latin typeface="Arial" panose="020B0604020202020204" pitchFamily="34" charset="0"/>
                <a:cs typeface="Arial" panose="020B0604020202020204" pitchFamily="34" charset="0"/>
              </a:rPr>
              <a:t>aim to please him.</a:t>
            </a:r>
            <a:endParaRPr lang="en-US" dirty="0"/>
          </a:p>
        </p:txBody>
      </p:sp>
    </p:spTree>
    <p:extLst>
      <p:ext uri="{BB962C8B-B14F-4D97-AF65-F5344CB8AC3E}">
        <p14:creationId xmlns:p14="http://schemas.microsoft.com/office/powerpoint/2010/main" val="398300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670783"/>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baseline="30000" dirty="0">
                <a:latin typeface="Arial" panose="020B0604020202020204" pitchFamily="34" charset="0"/>
                <a:cs typeface="Arial" panose="020B0604020202020204" pitchFamily="34" charset="0"/>
              </a:rPr>
              <a:t>10 </a:t>
            </a:r>
            <a:r>
              <a:rPr lang="en-US" sz="3200" b="1" dirty="0">
                <a:latin typeface="Arial" panose="020B0604020202020204" pitchFamily="34" charset="0"/>
                <a:cs typeface="Arial" panose="020B0604020202020204" pitchFamily="34" charset="0"/>
              </a:rPr>
              <a:t>For we must all appear before the judgment seat of Christ, so that each one may receive what is due for what he has done in the body, whether good or evil.</a:t>
            </a:r>
          </a:p>
          <a:p>
            <a:r>
              <a:rPr lang="en-US" sz="3200" b="1" baseline="30000" dirty="0">
                <a:latin typeface="Arial" panose="020B0604020202020204" pitchFamily="34" charset="0"/>
                <a:cs typeface="Arial" panose="020B0604020202020204" pitchFamily="34" charset="0"/>
              </a:rPr>
              <a:t>11 </a:t>
            </a:r>
            <a:r>
              <a:rPr lang="en-US" sz="3200" b="1" dirty="0">
                <a:latin typeface="Arial" panose="020B0604020202020204" pitchFamily="34" charset="0"/>
                <a:cs typeface="Arial" panose="020B0604020202020204" pitchFamily="34" charset="0"/>
              </a:rPr>
              <a:t>Therefore, knowing the fear of the Lord, we persuade others. But what</a:t>
            </a:r>
          </a:p>
          <a:p>
            <a:r>
              <a:rPr lang="en-US" sz="3200" b="1" dirty="0">
                <a:latin typeface="Arial" panose="020B0604020202020204" pitchFamily="34" charset="0"/>
                <a:cs typeface="Arial" panose="020B0604020202020204" pitchFamily="34" charset="0"/>
              </a:rPr>
              <a:t>we are is known to God, and I</a:t>
            </a:r>
          </a:p>
          <a:p>
            <a:r>
              <a:rPr lang="en-US" sz="3200" b="1" dirty="0">
                <a:latin typeface="Arial" panose="020B0604020202020204" pitchFamily="34" charset="0"/>
                <a:cs typeface="Arial" panose="020B0604020202020204" pitchFamily="34" charset="0"/>
              </a:rPr>
              <a:t>hope it is known also to your conscience. </a:t>
            </a:r>
            <a:endParaRPr lang="en-US" dirty="0"/>
          </a:p>
        </p:txBody>
      </p:sp>
    </p:spTree>
    <p:extLst>
      <p:ext uri="{BB962C8B-B14F-4D97-AF65-F5344CB8AC3E}">
        <p14:creationId xmlns:p14="http://schemas.microsoft.com/office/powerpoint/2010/main" val="351791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178341"/>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baseline="30000" dirty="0">
                <a:latin typeface="Arial" panose="020B0604020202020204" pitchFamily="34" charset="0"/>
                <a:cs typeface="Arial" panose="020B0604020202020204" pitchFamily="34" charset="0"/>
              </a:rPr>
              <a:t>12 </a:t>
            </a:r>
            <a:r>
              <a:rPr lang="en-US" sz="3200" b="1" dirty="0">
                <a:latin typeface="Arial" panose="020B0604020202020204" pitchFamily="34" charset="0"/>
                <a:cs typeface="Arial" panose="020B0604020202020204" pitchFamily="34" charset="0"/>
              </a:rPr>
              <a:t>We are not commending ourselves to you again but giving you cause to boast about us, so that you may be able to answer those who boast about outward appearance and not about what is in the heart. </a:t>
            </a:r>
            <a:r>
              <a:rPr lang="en-US" sz="3200" b="1" baseline="30000" dirty="0">
                <a:latin typeface="Arial" panose="020B0604020202020204" pitchFamily="34" charset="0"/>
                <a:cs typeface="Arial" panose="020B0604020202020204" pitchFamily="34" charset="0"/>
              </a:rPr>
              <a:t>13 </a:t>
            </a:r>
            <a:r>
              <a:rPr lang="en-US" sz="3200" b="1" dirty="0">
                <a:latin typeface="Arial" panose="020B0604020202020204" pitchFamily="34" charset="0"/>
                <a:cs typeface="Arial" panose="020B0604020202020204" pitchFamily="34" charset="0"/>
              </a:rPr>
              <a:t>For if we are beside ourselves, it is for God; if we are in our right mind,</a:t>
            </a:r>
          </a:p>
          <a:p>
            <a:r>
              <a:rPr lang="en-US" sz="3200" b="1" dirty="0">
                <a:latin typeface="Arial" panose="020B0604020202020204" pitchFamily="34" charset="0"/>
                <a:cs typeface="Arial" panose="020B0604020202020204" pitchFamily="34" charset="0"/>
              </a:rPr>
              <a:t>it is for you. </a:t>
            </a:r>
            <a:r>
              <a:rPr lang="en-US" sz="3200" b="1" baseline="30000" dirty="0">
                <a:latin typeface="Arial" panose="020B0604020202020204" pitchFamily="34" charset="0"/>
                <a:cs typeface="Arial" panose="020B0604020202020204" pitchFamily="34" charset="0"/>
              </a:rPr>
              <a:t>14 </a:t>
            </a:r>
            <a:r>
              <a:rPr lang="en-US" sz="3200" b="1" dirty="0">
                <a:latin typeface="Arial" panose="020B0604020202020204" pitchFamily="34" charset="0"/>
                <a:cs typeface="Arial" panose="020B0604020202020204" pitchFamily="34" charset="0"/>
              </a:rPr>
              <a:t>For the love of Christ controls us, because we</a:t>
            </a:r>
          </a:p>
        </p:txBody>
      </p:sp>
    </p:spTree>
    <p:extLst>
      <p:ext uri="{BB962C8B-B14F-4D97-AF65-F5344CB8AC3E}">
        <p14:creationId xmlns:p14="http://schemas.microsoft.com/office/powerpoint/2010/main" val="302770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670783"/>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dirty="0">
                <a:latin typeface="Arial" panose="020B0604020202020204" pitchFamily="34" charset="0"/>
                <a:cs typeface="Arial" panose="020B0604020202020204" pitchFamily="34" charset="0"/>
              </a:rPr>
              <a:t>have concluded this: that one has died for all, therefore all have died; </a:t>
            </a:r>
            <a:r>
              <a:rPr lang="en-US" sz="3200" b="1" baseline="30000" dirty="0">
                <a:latin typeface="Arial" panose="020B0604020202020204" pitchFamily="34" charset="0"/>
                <a:cs typeface="Arial" panose="020B0604020202020204" pitchFamily="34" charset="0"/>
              </a:rPr>
              <a:t>15 </a:t>
            </a:r>
            <a:r>
              <a:rPr lang="en-US" sz="3200" b="1" dirty="0">
                <a:latin typeface="Arial" panose="020B0604020202020204" pitchFamily="34" charset="0"/>
                <a:cs typeface="Arial" panose="020B0604020202020204" pitchFamily="34" charset="0"/>
              </a:rPr>
              <a:t>and he died for all, that those who live might no longer live for themselves but for him who for their sake died and was raised.</a:t>
            </a:r>
          </a:p>
          <a:p>
            <a:r>
              <a:rPr lang="en-US" sz="3200" b="1" baseline="30000" dirty="0">
                <a:latin typeface="Arial" panose="020B0604020202020204" pitchFamily="34" charset="0"/>
                <a:cs typeface="Arial" panose="020B0604020202020204" pitchFamily="34" charset="0"/>
              </a:rPr>
              <a:t>16 </a:t>
            </a:r>
            <a:r>
              <a:rPr lang="en-US" sz="3200" b="1" dirty="0">
                <a:latin typeface="Arial" panose="020B0604020202020204" pitchFamily="34" charset="0"/>
                <a:cs typeface="Arial" panose="020B0604020202020204" pitchFamily="34" charset="0"/>
              </a:rPr>
              <a:t>From now on, therefore, we regard no one according to the flesh. Even </a:t>
            </a:r>
          </a:p>
          <a:p>
            <a:r>
              <a:rPr lang="en-US" sz="3200" b="1" dirty="0">
                <a:latin typeface="Arial" panose="020B0604020202020204" pitchFamily="34" charset="0"/>
                <a:cs typeface="Arial" panose="020B0604020202020204" pitchFamily="34" charset="0"/>
              </a:rPr>
              <a:t>though we once regarded Christ according to the flesh, we regard</a:t>
            </a:r>
          </a:p>
          <a:p>
            <a:r>
              <a:rPr lang="en-US" sz="3200" b="1" dirty="0">
                <a:latin typeface="Arial" panose="020B0604020202020204" pitchFamily="34" charset="0"/>
                <a:cs typeface="Arial" panose="020B0604020202020204" pitchFamily="34" charset="0"/>
              </a:rPr>
              <a:t>him thus no longer. </a:t>
            </a:r>
            <a:endParaRPr lang="en-US" dirty="0"/>
          </a:p>
        </p:txBody>
      </p:sp>
    </p:spTree>
    <p:extLst>
      <p:ext uri="{BB962C8B-B14F-4D97-AF65-F5344CB8AC3E}">
        <p14:creationId xmlns:p14="http://schemas.microsoft.com/office/powerpoint/2010/main" val="1768703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178341"/>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baseline="30000" dirty="0">
                <a:latin typeface="Arial" panose="020B0604020202020204" pitchFamily="34" charset="0"/>
                <a:cs typeface="Arial" panose="020B0604020202020204" pitchFamily="34" charset="0"/>
              </a:rPr>
              <a:t>17 </a:t>
            </a:r>
            <a:r>
              <a:rPr lang="en-US" sz="3200" b="1" dirty="0">
                <a:latin typeface="Arial" panose="020B0604020202020204" pitchFamily="34" charset="0"/>
                <a:cs typeface="Arial" panose="020B0604020202020204" pitchFamily="34" charset="0"/>
              </a:rPr>
              <a:t>Therefore, if anyone is in Christ, he is a new creation. The old has passed away; behold, the new has come. </a:t>
            </a:r>
            <a:r>
              <a:rPr lang="en-US" sz="3200" b="1" baseline="30000" dirty="0">
                <a:latin typeface="Arial" panose="020B0604020202020204" pitchFamily="34" charset="0"/>
                <a:cs typeface="Arial" panose="020B0604020202020204" pitchFamily="34" charset="0"/>
              </a:rPr>
              <a:t>18 </a:t>
            </a:r>
            <a:r>
              <a:rPr lang="en-US" sz="3200" b="1" dirty="0">
                <a:latin typeface="Arial" panose="020B0604020202020204" pitchFamily="34" charset="0"/>
                <a:cs typeface="Arial" panose="020B0604020202020204" pitchFamily="34" charset="0"/>
              </a:rPr>
              <a:t>All this is from God, who through Christ reconciled us to himself and gave us the ministry of reconciliation; </a:t>
            </a:r>
            <a:r>
              <a:rPr lang="en-US" sz="3200" b="1" baseline="30000" dirty="0">
                <a:latin typeface="Arial" panose="020B0604020202020204" pitchFamily="34" charset="0"/>
                <a:cs typeface="Arial" panose="020B0604020202020204" pitchFamily="34" charset="0"/>
              </a:rPr>
              <a:t>19 </a:t>
            </a:r>
            <a:r>
              <a:rPr lang="en-US" sz="3200" b="1" dirty="0">
                <a:latin typeface="Arial" panose="020B0604020202020204" pitchFamily="34" charset="0"/>
                <a:cs typeface="Arial" panose="020B0604020202020204" pitchFamily="34" charset="0"/>
              </a:rPr>
              <a:t>that is, in Christ God was reconciling the</a:t>
            </a:r>
          </a:p>
          <a:p>
            <a:r>
              <a:rPr lang="en-US" sz="3200" b="1" dirty="0">
                <a:latin typeface="Arial" panose="020B0604020202020204" pitchFamily="34" charset="0"/>
                <a:cs typeface="Arial" panose="020B0604020202020204" pitchFamily="34" charset="0"/>
              </a:rPr>
              <a:t>world to himself, not counting</a:t>
            </a:r>
          </a:p>
          <a:p>
            <a:r>
              <a:rPr lang="en-US" sz="3200" b="1" dirty="0">
                <a:latin typeface="Arial" panose="020B0604020202020204" pitchFamily="34" charset="0"/>
                <a:cs typeface="Arial" panose="020B0604020202020204" pitchFamily="34" charset="0"/>
              </a:rPr>
              <a:t>their trespasses against them,</a:t>
            </a:r>
          </a:p>
        </p:txBody>
      </p:sp>
    </p:spTree>
    <p:extLst>
      <p:ext uri="{BB962C8B-B14F-4D97-AF65-F5344CB8AC3E}">
        <p14:creationId xmlns:p14="http://schemas.microsoft.com/office/powerpoint/2010/main" val="2015671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455340"/>
          </a:xfrm>
          <a:prstGeom prst="rect">
            <a:avLst/>
          </a:prstGeom>
          <a:noFill/>
        </p:spPr>
        <p:txBody>
          <a:bodyPr wrap="square" rtlCol="0">
            <a:spAutoFit/>
          </a:bodyPr>
          <a:lstStyle/>
          <a:p>
            <a:r>
              <a:rPr lang="en-US" sz="3200" b="1" dirty="0">
                <a:latin typeface="Arial"/>
                <a:cs typeface="Arial"/>
              </a:rPr>
              <a:t>1 Corinthians 5:6-21</a:t>
            </a:r>
          </a:p>
          <a:p>
            <a:endParaRPr lang="en-US" sz="1050" dirty="0"/>
          </a:p>
          <a:p>
            <a:r>
              <a:rPr lang="en-US" sz="3200" b="1" dirty="0">
                <a:latin typeface="Arial" panose="020B0604020202020204" pitchFamily="34" charset="0"/>
                <a:cs typeface="Arial" panose="020B0604020202020204" pitchFamily="34" charset="0"/>
              </a:rPr>
              <a:t>and entrusting to us the message of reconciliation. </a:t>
            </a:r>
            <a:r>
              <a:rPr lang="en-US" sz="3200" b="1" baseline="30000" dirty="0">
                <a:latin typeface="Arial" panose="020B0604020202020204" pitchFamily="34" charset="0"/>
                <a:cs typeface="Arial" panose="020B0604020202020204" pitchFamily="34" charset="0"/>
              </a:rPr>
              <a:t>20 </a:t>
            </a:r>
            <a:r>
              <a:rPr lang="en-US" sz="3200" b="1" dirty="0">
                <a:latin typeface="Arial" panose="020B0604020202020204" pitchFamily="34" charset="0"/>
                <a:cs typeface="Arial" panose="020B0604020202020204" pitchFamily="34" charset="0"/>
              </a:rPr>
              <a:t>Therefore, we are ambassadors for Christ, God making his appeal through us. We implore you on behalf of Christ, be reconciled to God. </a:t>
            </a:r>
            <a:r>
              <a:rPr lang="en-US" sz="3200" b="1" baseline="30000" dirty="0">
                <a:latin typeface="Arial" panose="020B0604020202020204" pitchFamily="34" charset="0"/>
                <a:cs typeface="Arial" panose="020B0604020202020204" pitchFamily="34" charset="0"/>
              </a:rPr>
              <a:t>21 </a:t>
            </a:r>
            <a:r>
              <a:rPr lang="en-US" sz="3200" b="1" dirty="0">
                <a:latin typeface="Arial" panose="020B0604020202020204" pitchFamily="34" charset="0"/>
                <a:cs typeface="Arial" panose="020B0604020202020204" pitchFamily="34" charset="0"/>
              </a:rPr>
              <a:t>For our sake he made him to be sin who knew no sin, so that in him</a:t>
            </a:r>
          </a:p>
          <a:p>
            <a:r>
              <a:rPr lang="en-US" sz="3200" b="1" dirty="0">
                <a:latin typeface="Arial" panose="020B0604020202020204" pitchFamily="34" charset="0"/>
                <a:cs typeface="Arial" panose="020B0604020202020204" pitchFamily="34" charset="0"/>
              </a:rPr>
              <a:t>we might become the</a:t>
            </a:r>
          </a:p>
          <a:p>
            <a:r>
              <a:rPr lang="en-US" sz="3200" b="1" dirty="0">
                <a:latin typeface="Arial" panose="020B0604020202020204" pitchFamily="34" charset="0"/>
                <a:cs typeface="Arial" panose="020B0604020202020204" pitchFamily="34" charset="0"/>
              </a:rPr>
              <a:t>righteousness of God.</a:t>
            </a:r>
          </a:p>
          <a:p>
            <a:r>
              <a:rPr lang="en-US" dirty="0"/>
              <a:t> </a:t>
            </a:r>
          </a:p>
        </p:txBody>
      </p:sp>
    </p:spTree>
    <p:extLst>
      <p:ext uri="{BB962C8B-B14F-4D97-AF65-F5344CB8AC3E}">
        <p14:creationId xmlns:p14="http://schemas.microsoft.com/office/powerpoint/2010/main" val="190663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782" y="550663"/>
            <a:ext cx="8181696" cy="5509200"/>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Being a witness comes from a desire to _______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understanding the _____ of Christ</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 </a:t>
            </a:r>
          </a:p>
          <a:p>
            <a:r>
              <a:rPr lang="en-US" sz="3200" b="1" dirty="0">
                <a:latin typeface="Arial" panose="020B0604020202020204" pitchFamily="34" charset="0"/>
                <a:cs typeface="Arial" panose="020B0604020202020204" pitchFamily="34" charset="0"/>
              </a:rPr>
              <a:t>Being a witness comes from being compelled by the _____ of Christ.</a:t>
            </a:r>
          </a:p>
          <a:p>
            <a:r>
              <a:rPr lang="en-US" sz="32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23794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TotalTime>
  <Words>83</Words>
  <Application>Microsoft Office PowerPoint</Application>
  <PresentationFormat>On-screen Show (4:3)</PresentationFormat>
  <Paragraphs>66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Steve Davis</cp:lastModifiedBy>
  <cp:revision>11</cp:revision>
  <dcterms:created xsi:type="dcterms:W3CDTF">2018-01-04T14:52:48Z</dcterms:created>
  <dcterms:modified xsi:type="dcterms:W3CDTF">2018-11-20T04:11:05Z</dcterms:modified>
</cp:coreProperties>
</file>