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86" r:id="rId11"/>
    <p:sldId id="294" r:id="rId12"/>
    <p:sldId id="295" r:id="rId13"/>
    <p:sldId id="296" r:id="rId14"/>
    <p:sldId id="297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B24"/>
    <a:srgbClr val="532451"/>
    <a:srgbClr val="5B1454"/>
    <a:srgbClr val="6C2F99"/>
    <a:srgbClr val="5F2987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1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9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0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9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5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8/8/18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5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8/8/18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5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8/8/18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4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8/8/18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1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8/8/18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1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8/8/18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6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3B6B8-4DE5-4A1B-9B6C-81567583A7AE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8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792" y="197051"/>
            <a:ext cx="5080000" cy="508000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0E6DBD11-F3BB-4A7C-957B-0B3D546316D8}"/>
              </a:ext>
            </a:extLst>
          </p:cNvPr>
          <p:cNvSpPr/>
          <p:nvPr/>
        </p:nvSpPr>
        <p:spPr>
          <a:xfrm>
            <a:off x="0" y="5194290"/>
            <a:ext cx="914093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rgbClr val="F5BB24"/>
                    </a:gs>
                    <a:gs pos="50000">
                      <a:srgbClr val="5B1454"/>
                    </a:gs>
                    <a:gs pos="100000">
                      <a:srgbClr val="532451"/>
                    </a:gs>
                  </a:gsLst>
                  <a:lin ang="0" scaled="1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Bahnschrift" panose="020B0502040204020203" pitchFamily="34" charset="0"/>
              </a:rPr>
              <a:t>The Threat to Authentic Faith Pt. </a:t>
            </a:r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rgbClr val="F5BB24"/>
                    </a:gs>
                    <a:gs pos="50000">
                      <a:srgbClr val="5B1454"/>
                    </a:gs>
                    <a:gs pos="100000">
                      <a:srgbClr val="532451"/>
                    </a:gs>
                  </a:gsLst>
                  <a:lin ang="0" scaled="1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Bahnschrift" panose="020B0502040204020203" pitchFamily="34" charset="0"/>
              </a:rPr>
              <a:t>2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rgbClr val="F5BB24"/>
                  </a:gs>
                  <a:gs pos="50000">
                    <a:srgbClr val="5B1454"/>
                  </a:gs>
                  <a:gs pos="100000">
                    <a:srgbClr val="532451"/>
                  </a:gs>
                </a:gsLst>
                <a:lin ang="0" scaled="1"/>
              </a:gradFill>
              <a:effectLst>
                <a:outerShdw dist="38100" dir="2700000" algn="bl" rotWithShape="0">
                  <a:schemeClr val="accent5"/>
                </a:outerShdw>
              </a:effectLst>
              <a:latin typeface="Bahnschrift" panose="020B0502040204020203" pitchFamily="34" charset="0"/>
            </a:endParaRPr>
          </a:p>
          <a:p>
            <a:pPr algn="ctr"/>
            <a:r>
              <a:rPr lang="en-US" sz="4000" b="1" cap="none" spc="0" dirty="0">
                <a:ln w="13462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rgbClr val="F5BB24"/>
                    </a:gs>
                    <a:gs pos="50000">
                      <a:srgbClr val="5B1454"/>
                    </a:gs>
                    <a:gs pos="100000">
                      <a:srgbClr val="532451"/>
                    </a:gs>
                  </a:gsLst>
                  <a:lin ang="0" scaled="1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Bahnschrift" panose="020B0502040204020203" pitchFamily="34" charset="0"/>
              </a:rPr>
              <a:t>II Peter </a:t>
            </a:r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rgbClr val="F5BB24"/>
                    </a:gs>
                    <a:gs pos="50000">
                      <a:srgbClr val="5B1454"/>
                    </a:gs>
                    <a:gs pos="100000">
                      <a:srgbClr val="532451"/>
                    </a:gs>
                  </a:gsLst>
                  <a:lin ang="0" scaled="1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Bahnschrift" panose="020B0502040204020203" pitchFamily="34" charset="0"/>
              </a:rPr>
              <a:t>2:</a:t>
            </a:r>
            <a:r>
              <a:rPr lang="en-US" sz="4000" b="1" cap="none" spc="0" smtClean="0">
                <a:ln w="13462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rgbClr val="F5BB24"/>
                    </a:gs>
                    <a:gs pos="50000">
                      <a:srgbClr val="5B1454"/>
                    </a:gs>
                    <a:gs pos="100000">
                      <a:srgbClr val="532451"/>
                    </a:gs>
                  </a:gsLst>
                  <a:lin ang="0" scaled="1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Bahnschrift" panose="020B0502040204020203" pitchFamily="34" charset="0"/>
              </a:rPr>
              <a:t>10b-22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rgbClr val="F5BB24"/>
                  </a:gs>
                  <a:gs pos="50000">
                    <a:srgbClr val="5B1454"/>
                  </a:gs>
                  <a:gs pos="100000">
                    <a:srgbClr val="532451"/>
                  </a:gs>
                </a:gsLst>
                <a:lin ang="0" scaled="1"/>
              </a:gradFill>
              <a:effectLst>
                <a:outerShdw dist="38100" dir="2700000" algn="bl" rotWithShape="0">
                  <a:schemeClr val="accent5"/>
                </a:outerShdw>
              </a:effectLst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128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EAA93F2-D985-4A67-9ECC-12698CAEFBF7}"/>
              </a:ext>
            </a:extLst>
          </p:cNvPr>
          <p:cNvSpPr txBox="1"/>
          <p:nvPr/>
        </p:nvSpPr>
        <p:spPr>
          <a:xfrm>
            <a:off x="676227" y="1007490"/>
            <a:ext cx="81304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				You </a:t>
            </a:r>
            <a:r>
              <a:rPr lang="en-US" sz="3200" b="1" dirty="0">
                <a:latin typeface="Arial"/>
                <a:cs typeface="Arial"/>
              </a:rPr>
              <a:t>will know false </a:t>
            </a:r>
            <a:r>
              <a:rPr lang="en-US" sz="3200" b="1" dirty="0" smtClean="0">
                <a:latin typeface="Arial"/>
                <a:cs typeface="Arial"/>
              </a:rPr>
              <a:t>prophets</a:t>
            </a:r>
          </a:p>
          <a:p>
            <a:r>
              <a:rPr lang="en-US" sz="3200" b="1" dirty="0">
                <a:latin typeface="Arial"/>
                <a:cs typeface="Arial"/>
              </a:rPr>
              <a:t>	</a:t>
            </a:r>
            <a:r>
              <a:rPr lang="en-US" sz="3200" b="1" dirty="0" smtClean="0">
                <a:latin typeface="Arial"/>
                <a:cs typeface="Arial"/>
              </a:rPr>
              <a:t>			by </a:t>
            </a:r>
            <a:r>
              <a:rPr lang="en-US" sz="3200" b="1" dirty="0">
                <a:latin typeface="Arial"/>
                <a:cs typeface="Arial"/>
              </a:rPr>
              <a:t>their:</a:t>
            </a: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 smtClean="0">
                <a:latin typeface="Arial"/>
                <a:cs typeface="Arial"/>
              </a:rPr>
              <a:t>________</a:t>
            </a:r>
            <a:endParaRPr lang="en-US" sz="3200" b="1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 smtClean="0">
                <a:latin typeface="Arial"/>
                <a:cs typeface="Arial"/>
              </a:rPr>
              <a:t>_______</a:t>
            </a:r>
            <a:endParaRPr lang="en-US" sz="3200" b="1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 smtClean="0">
                <a:latin typeface="Arial"/>
                <a:cs typeface="Arial"/>
              </a:rPr>
              <a:t>_________</a:t>
            </a:r>
            <a:endParaRPr lang="en-US" sz="3200" b="1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 smtClean="0">
                <a:latin typeface="Arial"/>
                <a:cs typeface="Arial"/>
              </a:rPr>
              <a:t>______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6447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EAA93F2-D985-4A67-9ECC-12698CAEFBF7}"/>
              </a:ext>
            </a:extLst>
          </p:cNvPr>
          <p:cNvSpPr txBox="1"/>
          <p:nvPr/>
        </p:nvSpPr>
        <p:spPr>
          <a:xfrm>
            <a:off x="676227" y="1007490"/>
            <a:ext cx="81304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				You </a:t>
            </a:r>
            <a:r>
              <a:rPr lang="en-US" sz="3200" b="1" dirty="0">
                <a:latin typeface="Arial"/>
                <a:cs typeface="Arial"/>
              </a:rPr>
              <a:t>will know false </a:t>
            </a:r>
            <a:r>
              <a:rPr lang="en-US" sz="3200" b="1" dirty="0" smtClean="0">
                <a:latin typeface="Arial"/>
                <a:cs typeface="Arial"/>
              </a:rPr>
              <a:t>prophets</a:t>
            </a:r>
          </a:p>
          <a:p>
            <a:r>
              <a:rPr lang="en-US" sz="3200" b="1" dirty="0">
                <a:latin typeface="Arial"/>
                <a:cs typeface="Arial"/>
              </a:rPr>
              <a:t>	</a:t>
            </a:r>
            <a:r>
              <a:rPr lang="en-US" sz="3200" b="1" dirty="0" smtClean="0">
                <a:latin typeface="Arial"/>
                <a:cs typeface="Arial"/>
              </a:rPr>
              <a:t>			by </a:t>
            </a:r>
            <a:r>
              <a:rPr lang="en-US" sz="3200" b="1" dirty="0">
                <a:latin typeface="Arial"/>
                <a:cs typeface="Arial"/>
              </a:rPr>
              <a:t>their:</a:t>
            </a: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u="sng" dirty="0" smtClean="0">
                <a:latin typeface="Arial"/>
                <a:cs typeface="Arial"/>
              </a:rPr>
              <a:t>Attitude</a:t>
            </a:r>
            <a:endParaRPr lang="en-US" sz="3200" b="1" u="sng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 smtClean="0">
                <a:latin typeface="Arial"/>
                <a:cs typeface="Arial"/>
              </a:rPr>
              <a:t>_______</a:t>
            </a:r>
            <a:endParaRPr lang="en-US" sz="3200" b="1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 smtClean="0">
                <a:latin typeface="Arial"/>
                <a:cs typeface="Arial"/>
              </a:rPr>
              <a:t>_________</a:t>
            </a:r>
            <a:endParaRPr lang="en-US" sz="3200" b="1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 smtClean="0">
                <a:latin typeface="Arial"/>
                <a:cs typeface="Arial"/>
              </a:rPr>
              <a:t>______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608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EAA93F2-D985-4A67-9ECC-12698CAEFBF7}"/>
              </a:ext>
            </a:extLst>
          </p:cNvPr>
          <p:cNvSpPr txBox="1"/>
          <p:nvPr/>
        </p:nvSpPr>
        <p:spPr>
          <a:xfrm>
            <a:off x="676227" y="1007490"/>
            <a:ext cx="81304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				You </a:t>
            </a:r>
            <a:r>
              <a:rPr lang="en-US" sz="3200" b="1" dirty="0">
                <a:latin typeface="Arial"/>
                <a:cs typeface="Arial"/>
              </a:rPr>
              <a:t>will know false </a:t>
            </a:r>
            <a:r>
              <a:rPr lang="en-US" sz="3200" b="1" dirty="0" smtClean="0">
                <a:latin typeface="Arial"/>
                <a:cs typeface="Arial"/>
              </a:rPr>
              <a:t>prophets</a:t>
            </a:r>
          </a:p>
          <a:p>
            <a:r>
              <a:rPr lang="en-US" sz="3200" b="1" dirty="0">
                <a:latin typeface="Arial"/>
                <a:cs typeface="Arial"/>
              </a:rPr>
              <a:t>	</a:t>
            </a:r>
            <a:r>
              <a:rPr lang="en-US" sz="3200" b="1" dirty="0" smtClean="0">
                <a:latin typeface="Arial"/>
                <a:cs typeface="Arial"/>
              </a:rPr>
              <a:t>			by </a:t>
            </a:r>
            <a:r>
              <a:rPr lang="en-US" sz="3200" b="1" dirty="0">
                <a:latin typeface="Arial"/>
                <a:cs typeface="Arial"/>
              </a:rPr>
              <a:t>their:</a:t>
            </a: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u="sng" dirty="0" smtClean="0">
                <a:latin typeface="Arial"/>
                <a:cs typeface="Arial"/>
              </a:rPr>
              <a:t>Attitude</a:t>
            </a:r>
            <a:endParaRPr lang="en-US" sz="3200" b="1" u="sng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u="sng" dirty="0" smtClean="0">
                <a:latin typeface="Arial"/>
                <a:cs typeface="Arial"/>
              </a:rPr>
              <a:t>Actions</a:t>
            </a:r>
            <a:endParaRPr lang="en-US" sz="3200" b="1" u="sng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 smtClean="0">
                <a:latin typeface="Arial"/>
                <a:cs typeface="Arial"/>
              </a:rPr>
              <a:t>_________</a:t>
            </a:r>
            <a:endParaRPr lang="en-US" sz="3200" b="1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 smtClean="0">
                <a:latin typeface="Arial"/>
                <a:cs typeface="Arial"/>
              </a:rPr>
              <a:t>______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324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EAA93F2-D985-4A67-9ECC-12698CAEFBF7}"/>
              </a:ext>
            </a:extLst>
          </p:cNvPr>
          <p:cNvSpPr txBox="1"/>
          <p:nvPr/>
        </p:nvSpPr>
        <p:spPr>
          <a:xfrm>
            <a:off x="676227" y="1007490"/>
            <a:ext cx="81304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				You </a:t>
            </a:r>
            <a:r>
              <a:rPr lang="en-US" sz="3200" b="1" dirty="0">
                <a:latin typeface="Arial"/>
                <a:cs typeface="Arial"/>
              </a:rPr>
              <a:t>will know false </a:t>
            </a:r>
            <a:r>
              <a:rPr lang="en-US" sz="3200" b="1" dirty="0" smtClean="0">
                <a:latin typeface="Arial"/>
                <a:cs typeface="Arial"/>
              </a:rPr>
              <a:t>prophets</a:t>
            </a:r>
          </a:p>
          <a:p>
            <a:r>
              <a:rPr lang="en-US" sz="3200" b="1" dirty="0">
                <a:latin typeface="Arial"/>
                <a:cs typeface="Arial"/>
              </a:rPr>
              <a:t>	</a:t>
            </a:r>
            <a:r>
              <a:rPr lang="en-US" sz="3200" b="1" dirty="0" smtClean="0">
                <a:latin typeface="Arial"/>
                <a:cs typeface="Arial"/>
              </a:rPr>
              <a:t>			by </a:t>
            </a:r>
            <a:r>
              <a:rPr lang="en-US" sz="3200" b="1" dirty="0">
                <a:latin typeface="Arial"/>
                <a:cs typeface="Arial"/>
              </a:rPr>
              <a:t>their:</a:t>
            </a: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u="sng" dirty="0" smtClean="0">
                <a:latin typeface="Arial"/>
                <a:cs typeface="Arial"/>
              </a:rPr>
              <a:t>Attitude</a:t>
            </a:r>
            <a:endParaRPr lang="en-US" sz="3200" b="1" u="sng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u="sng" dirty="0" smtClean="0">
                <a:latin typeface="Arial"/>
                <a:cs typeface="Arial"/>
              </a:rPr>
              <a:t>Actions</a:t>
            </a:r>
            <a:endParaRPr lang="en-US" sz="3200" b="1" u="sng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u="sng" dirty="0" smtClean="0">
                <a:latin typeface="Arial"/>
                <a:cs typeface="Arial"/>
              </a:rPr>
              <a:t>Ambitions</a:t>
            </a:r>
            <a:endParaRPr lang="en-US" sz="3200" b="1" u="sng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 smtClean="0">
                <a:latin typeface="Arial"/>
                <a:cs typeface="Arial"/>
              </a:rPr>
              <a:t>______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441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EAA93F2-D985-4A67-9ECC-12698CAEFBF7}"/>
              </a:ext>
            </a:extLst>
          </p:cNvPr>
          <p:cNvSpPr txBox="1"/>
          <p:nvPr/>
        </p:nvSpPr>
        <p:spPr>
          <a:xfrm>
            <a:off x="676227" y="1007490"/>
            <a:ext cx="81304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				You </a:t>
            </a:r>
            <a:r>
              <a:rPr lang="en-US" sz="3200" b="1" dirty="0">
                <a:latin typeface="Arial"/>
                <a:cs typeface="Arial"/>
              </a:rPr>
              <a:t>will know false </a:t>
            </a:r>
            <a:r>
              <a:rPr lang="en-US" sz="3200" b="1" dirty="0" smtClean="0">
                <a:latin typeface="Arial"/>
                <a:cs typeface="Arial"/>
              </a:rPr>
              <a:t>prophets</a:t>
            </a:r>
          </a:p>
          <a:p>
            <a:r>
              <a:rPr lang="en-US" sz="3200" b="1" dirty="0">
                <a:latin typeface="Arial"/>
                <a:cs typeface="Arial"/>
              </a:rPr>
              <a:t>	</a:t>
            </a:r>
            <a:r>
              <a:rPr lang="en-US" sz="3200" b="1" dirty="0" smtClean="0">
                <a:latin typeface="Arial"/>
                <a:cs typeface="Arial"/>
              </a:rPr>
              <a:t>			by </a:t>
            </a:r>
            <a:r>
              <a:rPr lang="en-US" sz="3200" b="1" dirty="0">
                <a:latin typeface="Arial"/>
                <a:cs typeface="Arial"/>
              </a:rPr>
              <a:t>their:</a:t>
            </a: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u="sng" dirty="0" smtClean="0">
                <a:latin typeface="Arial"/>
                <a:cs typeface="Arial"/>
              </a:rPr>
              <a:t>Attitude</a:t>
            </a:r>
            <a:endParaRPr lang="en-US" sz="3200" b="1" u="sng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u="sng" dirty="0" smtClean="0">
                <a:latin typeface="Arial"/>
                <a:cs typeface="Arial"/>
              </a:rPr>
              <a:t>Actions</a:t>
            </a:r>
            <a:endParaRPr lang="en-US" sz="3200" b="1" u="sng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u="sng" dirty="0" smtClean="0">
                <a:latin typeface="Arial"/>
                <a:cs typeface="Arial"/>
              </a:rPr>
              <a:t>Ambitions</a:t>
            </a:r>
            <a:endParaRPr lang="en-US" sz="3200" b="1" u="sng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u="sng" dirty="0" smtClean="0">
                <a:latin typeface="Arial"/>
                <a:cs typeface="Arial"/>
              </a:rPr>
              <a:t>Appeal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5101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65" y="97897"/>
            <a:ext cx="6690068" cy="669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275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EAA93F2-D985-4A67-9ECC-12698CAEFBF7}"/>
              </a:ext>
            </a:extLst>
          </p:cNvPr>
          <p:cNvSpPr txBox="1"/>
          <p:nvPr/>
        </p:nvSpPr>
        <p:spPr>
          <a:xfrm>
            <a:off x="2930487" y="882752"/>
            <a:ext cx="572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ahnschrift" panose="020B0502040204020203" pitchFamily="34" charset="0"/>
              </a:rPr>
              <a:t>II Peter </a:t>
            </a:r>
            <a:r>
              <a:rPr lang="en-US" sz="4000" b="1" dirty="0" smtClean="0">
                <a:latin typeface="Bahnschrift" panose="020B0502040204020203" pitchFamily="34" charset="0"/>
              </a:rPr>
              <a:t>2</a:t>
            </a:r>
            <a:r>
              <a:rPr lang="en-US" sz="4000" b="1" dirty="0" smtClean="0">
                <a:latin typeface="Bahnschrift" panose="020B0502040204020203" pitchFamily="34" charset="0"/>
              </a:rPr>
              <a:t>:10b-22</a:t>
            </a:r>
            <a:endParaRPr lang="en-US" sz="4000" b="1" dirty="0">
              <a:latin typeface="Bahnschrift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F0E492D-5ABB-4A81-8136-E724F6C73BC4}"/>
              </a:ext>
            </a:extLst>
          </p:cNvPr>
          <p:cNvSpPr txBox="1"/>
          <p:nvPr/>
        </p:nvSpPr>
        <p:spPr>
          <a:xfrm>
            <a:off x="319489" y="2798284"/>
            <a:ext cx="84719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Bold and willful, they do not tremble as they blaspheme the glorious ones,</a:t>
            </a:r>
            <a:r>
              <a:rPr lang="en-US" sz="3200" b="1" baseline="30000" dirty="0">
                <a:latin typeface="Arial"/>
                <a:cs typeface="Arial"/>
              </a:rPr>
              <a:t>11 </a:t>
            </a:r>
            <a:r>
              <a:rPr lang="en-US" sz="3200" b="1" dirty="0" smtClean="0">
                <a:latin typeface="Arial"/>
                <a:cs typeface="Arial"/>
              </a:rPr>
              <a:t>whereas angels</a:t>
            </a:r>
            <a:r>
              <a:rPr lang="en-US" sz="3200" b="1" dirty="0">
                <a:latin typeface="Arial"/>
                <a:cs typeface="Arial"/>
              </a:rPr>
              <a:t>, though greater in might and power, do not pronounce a </a:t>
            </a:r>
            <a:r>
              <a:rPr lang="en-US" sz="3200" b="1" dirty="0" smtClean="0">
                <a:latin typeface="Arial"/>
                <a:cs typeface="Arial"/>
              </a:rPr>
              <a:t>blasphemous judgment </a:t>
            </a:r>
            <a:r>
              <a:rPr lang="en-US" sz="3200" b="1" dirty="0">
                <a:latin typeface="Arial"/>
                <a:cs typeface="Arial"/>
              </a:rPr>
              <a:t>against them before the Lord. </a:t>
            </a:r>
            <a:r>
              <a:rPr lang="en-US" sz="3200" b="1" baseline="30000" dirty="0">
                <a:latin typeface="Arial"/>
                <a:cs typeface="Arial"/>
              </a:rPr>
              <a:t>12 </a:t>
            </a:r>
            <a:r>
              <a:rPr lang="en-US" sz="3200" b="1" dirty="0">
                <a:latin typeface="Arial"/>
                <a:cs typeface="Arial"/>
              </a:rPr>
              <a:t>But these, like </a:t>
            </a:r>
            <a:r>
              <a:rPr lang="en-US" sz="3200" b="1" dirty="0" smtClean="0">
                <a:latin typeface="Arial"/>
                <a:cs typeface="Arial"/>
              </a:rPr>
              <a:t>irrational</a:t>
            </a: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3896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EAA93F2-D985-4A67-9ECC-12698CAEFBF7}"/>
              </a:ext>
            </a:extLst>
          </p:cNvPr>
          <p:cNvSpPr txBox="1"/>
          <p:nvPr/>
        </p:nvSpPr>
        <p:spPr>
          <a:xfrm>
            <a:off x="2930487" y="882752"/>
            <a:ext cx="572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ahnschrift" panose="020B0502040204020203" pitchFamily="34" charset="0"/>
              </a:rPr>
              <a:t>II Peter </a:t>
            </a:r>
            <a:r>
              <a:rPr lang="en-US" sz="4000" b="1" dirty="0" smtClean="0">
                <a:latin typeface="Bahnschrift" panose="020B0502040204020203" pitchFamily="34" charset="0"/>
              </a:rPr>
              <a:t>2</a:t>
            </a:r>
            <a:r>
              <a:rPr lang="en-US" sz="4000" b="1" dirty="0" smtClean="0">
                <a:latin typeface="Bahnschrift" panose="020B0502040204020203" pitchFamily="34" charset="0"/>
              </a:rPr>
              <a:t>:10b-22</a:t>
            </a:r>
            <a:endParaRPr lang="en-US" sz="4000" b="1" dirty="0">
              <a:latin typeface="Bahnschrift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F0E492D-5ABB-4A81-8136-E724F6C73BC4}"/>
              </a:ext>
            </a:extLst>
          </p:cNvPr>
          <p:cNvSpPr txBox="1"/>
          <p:nvPr/>
        </p:nvSpPr>
        <p:spPr>
          <a:xfrm>
            <a:off x="319489" y="2798284"/>
            <a:ext cx="84719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animals</a:t>
            </a:r>
            <a:r>
              <a:rPr lang="en-US" sz="3200" b="1" dirty="0">
                <a:latin typeface="Arial"/>
                <a:cs typeface="Arial"/>
              </a:rPr>
              <a:t>, creatures of instinct, born to be caught and destroyed, blaspheming about matters of which they are ignorant, will also be destroyed in their destruction</a:t>
            </a:r>
            <a:r>
              <a:rPr lang="en-US" sz="3200" b="1" dirty="0" smtClean="0">
                <a:latin typeface="Arial"/>
                <a:cs typeface="Arial"/>
              </a:rPr>
              <a:t>,</a:t>
            </a:r>
            <a:r>
              <a:rPr lang="en-US" sz="3200" b="1" baseline="30000" dirty="0" smtClean="0">
                <a:latin typeface="Arial"/>
                <a:cs typeface="Arial"/>
              </a:rPr>
              <a:t>13</a:t>
            </a:r>
            <a:r>
              <a:rPr lang="en-US" sz="3200" b="1" baseline="30000" dirty="0">
                <a:latin typeface="Arial"/>
                <a:cs typeface="Arial"/>
              </a:rPr>
              <a:t> </a:t>
            </a:r>
            <a:r>
              <a:rPr lang="en-US" sz="3200" b="1" dirty="0">
                <a:latin typeface="Arial"/>
                <a:cs typeface="Arial"/>
              </a:rPr>
              <a:t>suffering wrong as the wage for their wrongdoing. They count it pleasure </a:t>
            </a:r>
            <a:r>
              <a:rPr lang="en-US" sz="3200" b="1" dirty="0" smtClean="0">
                <a:latin typeface="Arial"/>
                <a:cs typeface="Arial"/>
              </a:rPr>
              <a:t>to</a:t>
            </a: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6174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EAA93F2-D985-4A67-9ECC-12698CAEFBF7}"/>
              </a:ext>
            </a:extLst>
          </p:cNvPr>
          <p:cNvSpPr txBox="1"/>
          <p:nvPr/>
        </p:nvSpPr>
        <p:spPr>
          <a:xfrm>
            <a:off x="2930487" y="882752"/>
            <a:ext cx="572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ahnschrift" panose="020B0502040204020203" pitchFamily="34" charset="0"/>
              </a:rPr>
              <a:t>II Peter </a:t>
            </a:r>
            <a:r>
              <a:rPr lang="en-US" sz="4000" b="1" dirty="0" smtClean="0">
                <a:latin typeface="Bahnschrift" panose="020B0502040204020203" pitchFamily="34" charset="0"/>
              </a:rPr>
              <a:t>2</a:t>
            </a:r>
            <a:r>
              <a:rPr lang="en-US" sz="4000" b="1" dirty="0" smtClean="0">
                <a:latin typeface="Bahnschrift" panose="020B0502040204020203" pitchFamily="34" charset="0"/>
              </a:rPr>
              <a:t>:10b-22</a:t>
            </a:r>
            <a:endParaRPr lang="en-US" sz="4000" b="1" dirty="0">
              <a:latin typeface="Bahnschrift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F0E492D-5ABB-4A81-8136-E724F6C73BC4}"/>
              </a:ext>
            </a:extLst>
          </p:cNvPr>
          <p:cNvSpPr txBox="1"/>
          <p:nvPr/>
        </p:nvSpPr>
        <p:spPr>
          <a:xfrm>
            <a:off x="319489" y="2798284"/>
            <a:ext cx="84719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revel </a:t>
            </a:r>
            <a:r>
              <a:rPr lang="en-US" sz="3200" b="1" dirty="0">
                <a:latin typeface="Arial"/>
                <a:cs typeface="Arial"/>
              </a:rPr>
              <a:t>in the daytime. They are blots and blemishes, reveling in their deceptions, while they feast with you. </a:t>
            </a:r>
            <a:r>
              <a:rPr lang="en-US" sz="3200" b="1" baseline="30000" dirty="0">
                <a:latin typeface="Arial"/>
                <a:cs typeface="Arial"/>
              </a:rPr>
              <a:t>14 </a:t>
            </a:r>
            <a:r>
              <a:rPr lang="en-US" sz="3200" b="1" dirty="0">
                <a:latin typeface="Arial"/>
                <a:cs typeface="Arial"/>
              </a:rPr>
              <a:t>They have eyes full of adultery, insatiable for sin. They entice unsteady souls. They have hearts trained in greed. Accursed children! </a:t>
            </a:r>
            <a:r>
              <a:rPr lang="en-US" sz="3200" b="1" baseline="30000" dirty="0">
                <a:latin typeface="Arial"/>
                <a:cs typeface="Arial"/>
              </a:rPr>
              <a:t>15 </a:t>
            </a:r>
            <a:r>
              <a:rPr lang="en-US" sz="3200" b="1" dirty="0">
                <a:latin typeface="Arial"/>
                <a:cs typeface="Arial"/>
              </a:rPr>
              <a:t>Forsaking the right way, </a:t>
            </a:r>
            <a:r>
              <a:rPr lang="en-US" sz="3200" b="1" dirty="0" smtClean="0">
                <a:latin typeface="Arial"/>
                <a:cs typeface="Arial"/>
              </a:rPr>
              <a:t>they</a:t>
            </a: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6798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EAA93F2-D985-4A67-9ECC-12698CAEFBF7}"/>
              </a:ext>
            </a:extLst>
          </p:cNvPr>
          <p:cNvSpPr txBox="1"/>
          <p:nvPr/>
        </p:nvSpPr>
        <p:spPr>
          <a:xfrm>
            <a:off x="2930487" y="882752"/>
            <a:ext cx="572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ahnschrift" panose="020B0502040204020203" pitchFamily="34" charset="0"/>
              </a:rPr>
              <a:t>II Peter </a:t>
            </a:r>
            <a:r>
              <a:rPr lang="en-US" sz="4000" b="1" dirty="0" smtClean="0">
                <a:latin typeface="Bahnschrift" panose="020B0502040204020203" pitchFamily="34" charset="0"/>
              </a:rPr>
              <a:t>2</a:t>
            </a:r>
            <a:r>
              <a:rPr lang="en-US" sz="4000" b="1" dirty="0" smtClean="0">
                <a:latin typeface="Bahnschrift" panose="020B0502040204020203" pitchFamily="34" charset="0"/>
              </a:rPr>
              <a:t>:10b-22</a:t>
            </a:r>
            <a:endParaRPr lang="en-US" sz="4000" b="1" dirty="0">
              <a:latin typeface="Bahnschrift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F0E492D-5ABB-4A81-8136-E724F6C73BC4}"/>
              </a:ext>
            </a:extLst>
          </p:cNvPr>
          <p:cNvSpPr txBox="1"/>
          <p:nvPr/>
        </p:nvSpPr>
        <p:spPr>
          <a:xfrm>
            <a:off x="319489" y="2798284"/>
            <a:ext cx="84719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have </a:t>
            </a:r>
            <a:r>
              <a:rPr lang="en-US" sz="3200" b="1" dirty="0">
                <a:latin typeface="Arial"/>
                <a:cs typeface="Arial"/>
              </a:rPr>
              <a:t>gone astray. They have followed the way of Balaam, the son of </a:t>
            </a:r>
            <a:r>
              <a:rPr lang="en-US" sz="3200" b="1" dirty="0" err="1">
                <a:latin typeface="Arial"/>
                <a:cs typeface="Arial"/>
              </a:rPr>
              <a:t>Beor</a:t>
            </a:r>
            <a:r>
              <a:rPr lang="en-US" sz="3200" b="1" dirty="0">
                <a:latin typeface="Arial"/>
                <a:cs typeface="Arial"/>
              </a:rPr>
              <a:t>, who loved gain from wrongdoing, </a:t>
            </a:r>
            <a:r>
              <a:rPr lang="en-US" sz="3200" b="1" baseline="30000" dirty="0">
                <a:latin typeface="Arial"/>
                <a:cs typeface="Arial"/>
              </a:rPr>
              <a:t>16 </a:t>
            </a:r>
            <a:r>
              <a:rPr lang="en-US" sz="3200" b="1" dirty="0">
                <a:latin typeface="Arial"/>
                <a:cs typeface="Arial"/>
              </a:rPr>
              <a:t>but was rebuked for his own transgression; a speechless donkey spoke with human voice and restrained the prophet's madness</a:t>
            </a:r>
            <a:r>
              <a:rPr lang="en-US" sz="3200" b="1" dirty="0" smtClean="0">
                <a:latin typeface="Arial"/>
                <a:cs typeface="Arial"/>
              </a:rPr>
              <a:t>.</a:t>
            </a: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8278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EAA93F2-D985-4A67-9ECC-12698CAEFBF7}"/>
              </a:ext>
            </a:extLst>
          </p:cNvPr>
          <p:cNvSpPr txBox="1"/>
          <p:nvPr/>
        </p:nvSpPr>
        <p:spPr>
          <a:xfrm>
            <a:off x="2930487" y="882752"/>
            <a:ext cx="572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ahnschrift" panose="020B0502040204020203" pitchFamily="34" charset="0"/>
              </a:rPr>
              <a:t>II Peter </a:t>
            </a:r>
            <a:r>
              <a:rPr lang="en-US" sz="4000" b="1" dirty="0" smtClean="0">
                <a:latin typeface="Bahnschrift" panose="020B0502040204020203" pitchFamily="34" charset="0"/>
              </a:rPr>
              <a:t>2</a:t>
            </a:r>
            <a:r>
              <a:rPr lang="en-US" sz="4000" b="1" dirty="0" smtClean="0">
                <a:latin typeface="Bahnschrift" panose="020B0502040204020203" pitchFamily="34" charset="0"/>
              </a:rPr>
              <a:t>:10b-22</a:t>
            </a:r>
            <a:endParaRPr lang="en-US" sz="4000" b="1" dirty="0">
              <a:latin typeface="Bahnschrift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F0E492D-5ABB-4A81-8136-E724F6C73BC4}"/>
              </a:ext>
            </a:extLst>
          </p:cNvPr>
          <p:cNvSpPr txBox="1"/>
          <p:nvPr/>
        </p:nvSpPr>
        <p:spPr>
          <a:xfrm>
            <a:off x="319489" y="2798284"/>
            <a:ext cx="84719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latin typeface="Arial"/>
                <a:cs typeface="Arial"/>
              </a:rPr>
              <a:t>17</a:t>
            </a:r>
            <a:r>
              <a:rPr lang="en-US" sz="3200" b="1" baseline="30000" dirty="0">
                <a:latin typeface="Arial"/>
                <a:cs typeface="Arial"/>
              </a:rPr>
              <a:t> </a:t>
            </a:r>
            <a:r>
              <a:rPr lang="en-US" sz="3200" b="1" dirty="0">
                <a:latin typeface="Arial"/>
                <a:cs typeface="Arial"/>
              </a:rPr>
              <a:t>These are waterless springs and mists driven by a storm. For them the gloom of utter darkness has been reserved. </a:t>
            </a:r>
            <a:r>
              <a:rPr lang="en-US" sz="3200" b="1" baseline="30000" dirty="0">
                <a:latin typeface="Arial"/>
                <a:cs typeface="Arial"/>
              </a:rPr>
              <a:t>18 </a:t>
            </a:r>
            <a:r>
              <a:rPr lang="en-US" sz="3200" b="1" dirty="0">
                <a:latin typeface="Arial"/>
                <a:cs typeface="Arial"/>
              </a:rPr>
              <a:t>For, speaking loud boasts of folly, they entice by sensual passions of the flesh those who are barely escaping from those who live in error. </a:t>
            </a:r>
          </a:p>
        </p:txBody>
      </p:sp>
    </p:spTree>
    <p:extLst>
      <p:ext uri="{BB962C8B-B14F-4D97-AF65-F5344CB8AC3E}">
        <p14:creationId xmlns:p14="http://schemas.microsoft.com/office/powerpoint/2010/main" val="3310187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EAA93F2-D985-4A67-9ECC-12698CAEFBF7}"/>
              </a:ext>
            </a:extLst>
          </p:cNvPr>
          <p:cNvSpPr txBox="1"/>
          <p:nvPr/>
        </p:nvSpPr>
        <p:spPr>
          <a:xfrm>
            <a:off x="2930487" y="882752"/>
            <a:ext cx="572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ahnschrift" panose="020B0502040204020203" pitchFamily="34" charset="0"/>
              </a:rPr>
              <a:t>II Peter </a:t>
            </a:r>
            <a:r>
              <a:rPr lang="en-US" sz="4000" b="1" dirty="0" smtClean="0">
                <a:latin typeface="Bahnschrift" panose="020B0502040204020203" pitchFamily="34" charset="0"/>
              </a:rPr>
              <a:t>2</a:t>
            </a:r>
            <a:r>
              <a:rPr lang="en-US" sz="4000" b="1" dirty="0" smtClean="0">
                <a:latin typeface="Bahnschrift" panose="020B0502040204020203" pitchFamily="34" charset="0"/>
              </a:rPr>
              <a:t>:10b-22</a:t>
            </a:r>
            <a:endParaRPr lang="en-US" sz="4000" b="1" dirty="0">
              <a:latin typeface="Bahnschrift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F0E492D-5ABB-4A81-8136-E724F6C73BC4}"/>
              </a:ext>
            </a:extLst>
          </p:cNvPr>
          <p:cNvSpPr txBox="1"/>
          <p:nvPr/>
        </p:nvSpPr>
        <p:spPr>
          <a:xfrm>
            <a:off x="319489" y="2798284"/>
            <a:ext cx="84719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latin typeface="Arial"/>
                <a:cs typeface="Arial"/>
              </a:rPr>
              <a:t>19</a:t>
            </a:r>
            <a:r>
              <a:rPr lang="en-US" sz="3200" b="1" baseline="30000" dirty="0">
                <a:latin typeface="Arial"/>
                <a:cs typeface="Arial"/>
              </a:rPr>
              <a:t> </a:t>
            </a:r>
            <a:r>
              <a:rPr lang="en-US" sz="3200" b="1" dirty="0">
                <a:latin typeface="Arial"/>
                <a:cs typeface="Arial"/>
              </a:rPr>
              <a:t>They promise them freedom, but they themselves are slaves of corruption. For whatever overcomes a person, to that he is enslaved. </a:t>
            </a:r>
            <a:r>
              <a:rPr lang="en-US" sz="3200" b="1" baseline="30000" dirty="0">
                <a:latin typeface="Arial"/>
                <a:cs typeface="Arial"/>
              </a:rPr>
              <a:t>20 </a:t>
            </a:r>
            <a:r>
              <a:rPr lang="en-US" sz="3200" b="1" dirty="0">
                <a:latin typeface="Arial"/>
                <a:cs typeface="Arial"/>
              </a:rPr>
              <a:t>For if, after they have escaped the defilements of the </a:t>
            </a:r>
            <a:r>
              <a:rPr lang="en-US" sz="3200" b="1" dirty="0" smtClean="0">
                <a:latin typeface="Arial"/>
                <a:cs typeface="Arial"/>
              </a:rPr>
              <a:t>world through </a:t>
            </a:r>
            <a:r>
              <a:rPr lang="en-US" sz="3200" b="1" dirty="0">
                <a:latin typeface="Arial"/>
                <a:cs typeface="Arial"/>
              </a:rPr>
              <a:t>the knowledge of our Lord and Savior Jesus Christ, they are </a:t>
            </a:r>
            <a:r>
              <a:rPr lang="en-US" sz="3200" b="1" dirty="0" smtClean="0">
                <a:latin typeface="Arial"/>
                <a:cs typeface="Arial"/>
              </a:rPr>
              <a:t>again</a:t>
            </a: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8825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EAA93F2-D985-4A67-9ECC-12698CAEFBF7}"/>
              </a:ext>
            </a:extLst>
          </p:cNvPr>
          <p:cNvSpPr txBox="1"/>
          <p:nvPr/>
        </p:nvSpPr>
        <p:spPr>
          <a:xfrm>
            <a:off x="2930487" y="882752"/>
            <a:ext cx="572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ahnschrift" panose="020B0502040204020203" pitchFamily="34" charset="0"/>
              </a:rPr>
              <a:t>II Peter </a:t>
            </a:r>
            <a:r>
              <a:rPr lang="en-US" sz="4000" b="1" dirty="0" smtClean="0">
                <a:latin typeface="Bahnschrift" panose="020B0502040204020203" pitchFamily="34" charset="0"/>
              </a:rPr>
              <a:t>2</a:t>
            </a:r>
            <a:r>
              <a:rPr lang="en-US" sz="4000" b="1" dirty="0" smtClean="0">
                <a:latin typeface="Bahnschrift" panose="020B0502040204020203" pitchFamily="34" charset="0"/>
              </a:rPr>
              <a:t>:10b-22</a:t>
            </a:r>
            <a:endParaRPr lang="en-US" sz="4000" b="1" dirty="0">
              <a:latin typeface="Bahnschrift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F0E492D-5ABB-4A81-8136-E724F6C73BC4}"/>
              </a:ext>
            </a:extLst>
          </p:cNvPr>
          <p:cNvSpPr txBox="1"/>
          <p:nvPr/>
        </p:nvSpPr>
        <p:spPr>
          <a:xfrm>
            <a:off x="319489" y="2798284"/>
            <a:ext cx="84719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entangled </a:t>
            </a:r>
            <a:r>
              <a:rPr lang="en-US" sz="3200" b="1" dirty="0">
                <a:latin typeface="Arial"/>
                <a:cs typeface="Arial"/>
              </a:rPr>
              <a:t>in them and overcome, the last state has become worse for them than the first. </a:t>
            </a:r>
            <a:r>
              <a:rPr lang="en-US" sz="3200" b="1" baseline="30000" dirty="0">
                <a:latin typeface="Arial"/>
                <a:cs typeface="Arial"/>
              </a:rPr>
              <a:t>21 </a:t>
            </a:r>
            <a:r>
              <a:rPr lang="en-US" sz="3200" b="1" dirty="0">
                <a:latin typeface="Arial"/>
                <a:cs typeface="Arial"/>
              </a:rPr>
              <a:t>For it would have been better for them never to have known the way of righteousness than after knowing it to turn back from the holy commandment delivered to them. </a:t>
            </a:r>
          </a:p>
        </p:txBody>
      </p:sp>
    </p:spTree>
    <p:extLst>
      <p:ext uri="{BB962C8B-B14F-4D97-AF65-F5344CB8AC3E}">
        <p14:creationId xmlns:p14="http://schemas.microsoft.com/office/powerpoint/2010/main" val="882309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EAA93F2-D985-4A67-9ECC-12698CAEFBF7}"/>
              </a:ext>
            </a:extLst>
          </p:cNvPr>
          <p:cNvSpPr txBox="1"/>
          <p:nvPr/>
        </p:nvSpPr>
        <p:spPr>
          <a:xfrm>
            <a:off x="2930487" y="882752"/>
            <a:ext cx="572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ahnschrift" panose="020B0502040204020203" pitchFamily="34" charset="0"/>
              </a:rPr>
              <a:t>II Peter </a:t>
            </a:r>
            <a:r>
              <a:rPr lang="en-US" sz="4000" b="1" dirty="0" smtClean="0">
                <a:latin typeface="Bahnschrift" panose="020B0502040204020203" pitchFamily="34" charset="0"/>
              </a:rPr>
              <a:t>2</a:t>
            </a:r>
            <a:r>
              <a:rPr lang="en-US" sz="4000" b="1" dirty="0" smtClean="0">
                <a:latin typeface="Bahnschrift" panose="020B0502040204020203" pitchFamily="34" charset="0"/>
              </a:rPr>
              <a:t>:10b-22</a:t>
            </a:r>
            <a:endParaRPr lang="en-US" sz="4000" b="1" dirty="0">
              <a:latin typeface="Bahnschrift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F0E492D-5ABB-4A81-8136-E724F6C73BC4}"/>
              </a:ext>
            </a:extLst>
          </p:cNvPr>
          <p:cNvSpPr txBox="1"/>
          <p:nvPr/>
        </p:nvSpPr>
        <p:spPr>
          <a:xfrm>
            <a:off x="319489" y="2798284"/>
            <a:ext cx="84719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 </a:t>
            </a:r>
            <a:r>
              <a:rPr lang="en-US" sz="3200" b="1" baseline="30000" dirty="0">
                <a:latin typeface="Arial"/>
                <a:cs typeface="Arial"/>
              </a:rPr>
              <a:t>22 </a:t>
            </a:r>
            <a:r>
              <a:rPr lang="en-US" sz="3200" b="1" dirty="0">
                <a:latin typeface="Arial"/>
                <a:cs typeface="Arial"/>
              </a:rPr>
              <a:t>What the true proverb says has happened to them: “The dog returns to its own vomit, and the sow, after washing herself, returns to wallow in the mire.”</a:t>
            </a:r>
          </a:p>
        </p:txBody>
      </p:sp>
    </p:spTree>
    <p:extLst>
      <p:ext uri="{BB962C8B-B14F-4D97-AF65-F5344CB8AC3E}">
        <p14:creationId xmlns:p14="http://schemas.microsoft.com/office/powerpoint/2010/main" val="592123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1343</TotalTime>
  <Words>142</Words>
  <Application>Microsoft Macintosh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Davis</dc:creator>
  <cp:lastModifiedBy>Apple User</cp:lastModifiedBy>
  <cp:revision>16</cp:revision>
  <dcterms:created xsi:type="dcterms:W3CDTF">2018-06-25T19:23:22Z</dcterms:created>
  <dcterms:modified xsi:type="dcterms:W3CDTF">2018-08-08T13:35:37Z</dcterms:modified>
</cp:coreProperties>
</file>