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60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19D7-23CB-4012-88B7-C3BCF0BC3CD7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77DF-B054-46DD-89F9-A8475FED3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1E38DA-09A3-4DB4-83AF-63D6EA1EFBE0}"/>
              </a:ext>
            </a:extLst>
          </p:cNvPr>
          <p:cNvSpPr txBox="1"/>
          <p:nvPr/>
        </p:nvSpPr>
        <p:spPr>
          <a:xfrm>
            <a:off x="733647" y="2530549"/>
            <a:ext cx="75172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Immersed in the Word</a:t>
            </a:r>
            <a:endParaRPr lang="en-US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Psalm 119</a:t>
            </a:r>
            <a:endParaRPr lang="en-US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1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How to Study the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Bible</a:t>
            </a:r>
          </a:p>
          <a:p>
            <a:endParaRPr lang="en-US" sz="2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__________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the Word</a:t>
            </a: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the Word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413219" y="2809471"/>
            <a:ext cx="3348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Memorize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73784" y="4026659"/>
            <a:ext cx="26869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Share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0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17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1E38DA-09A3-4DB4-83AF-63D6EA1EFBE0}"/>
              </a:ext>
            </a:extLst>
          </p:cNvPr>
          <p:cNvSpPr txBox="1"/>
          <p:nvPr/>
        </p:nvSpPr>
        <p:spPr>
          <a:xfrm>
            <a:off x="0" y="477442"/>
            <a:ext cx="5244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Psalm 119</a:t>
            </a:r>
            <a:endParaRPr lang="en-US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Garamond"/>
                <a:cs typeface="Garamond"/>
              </a:rPr>
              <a:t>1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Blessed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are those whose way is blameless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,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who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walk in the law of the Lord!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2 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Blessed are those who keep his testimonies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,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who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seek him with their whole heart,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095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1E38DA-09A3-4DB4-83AF-63D6EA1EFBE0}"/>
              </a:ext>
            </a:extLst>
          </p:cNvPr>
          <p:cNvSpPr txBox="1"/>
          <p:nvPr/>
        </p:nvSpPr>
        <p:spPr>
          <a:xfrm>
            <a:off x="0" y="477442"/>
            <a:ext cx="5244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Psalm 119</a:t>
            </a:r>
            <a:endParaRPr lang="en-US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Garamond"/>
                <a:cs typeface="Garamond"/>
              </a:rPr>
              <a:t>3</a:t>
            </a: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who also do no wrong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,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but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walk in his ways!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4 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You have commanded your 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precepts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to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be kept diligently.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5 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Oh that my ways may be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steadfast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in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keeping your statutes!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7561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1E38DA-09A3-4DB4-83AF-63D6EA1EFBE0}"/>
              </a:ext>
            </a:extLst>
          </p:cNvPr>
          <p:cNvSpPr txBox="1"/>
          <p:nvPr/>
        </p:nvSpPr>
        <p:spPr>
          <a:xfrm>
            <a:off x="0" y="477442"/>
            <a:ext cx="5244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Psalm 119</a:t>
            </a:r>
            <a:endParaRPr lang="en-US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Garamond"/>
                <a:cs typeface="Garamond"/>
              </a:rPr>
              <a:t>6</a:t>
            </a: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Then I shall not be put to shame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,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having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my eyes fixed on all your commandments.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7 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I will praise you with an upright heart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,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when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I learn your righteous rules.</a:t>
            </a:r>
            <a:b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</a:b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457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1E38DA-09A3-4DB4-83AF-63D6EA1EFBE0}"/>
              </a:ext>
            </a:extLst>
          </p:cNvPr>
          <p:cNvSpPr txBox="1"/>
          <p:nvPr/>
        </p:nvSpPr>
        <p:spPr>
          <a:xfrm>
            <a:off x="0" y="477442"/>
            <a:ext cx="5244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Psalm 119</a:t>
            </a:r>
            <a:endParaRPr lang="en-US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latin typeface="Garamond"/>
                <a:cs typeface="Garamond"/>
              </a:rPr>
              <a:t>8</a:t>
            </a:r>
            <a:r>
              <a:rPr lang="en-US" sz="4000" b="1" baseline="30000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I will keep your statutes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;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do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not utterly forsake me!</a:t>
            </a:r>
          </a:p>
        </p:txBody>
      </p:sp>
    </p:spTree>
    <p:extLst>
      <p:ext uri="{BB962C8B-B14F-4D97-AF65-F5344CB8AC3E}">
        <p14:creationId xmlns:p14="http://schemas.microsoft.com/office/powerpoint/2010/main" val="381652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We immerse ourselves in the Word to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seek _______</a:t>
            </a:r>
            <a:endParaRPr lang="en-US" sz="4000" b="1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 </a:t>
            </a:r>
          </a:p>
          <a:p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We immerse ourselves in the Word because we </a:t>
            </a:r>
            <a:r>
              <a:rPr lang="en-US" sz="4000" b="1" dirty="0" smtClean="0">
                <a:solidFill>
                  <a:srgbClr val="FFFFFF"/>
                </a:solidFill>
                <a:latin typeface="Garamond"/>
                <a:cs typeface="Garamond"/>
              </a:rPr>
              <a:t>_______ in </a:t>
            </a:r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it</a:t>
            </a:r>
          </a:p>
          <a:p>
            <a:r>
              <a:rPr lang="en-US" sz="4000" b="1" dirty="0">
                <a:solidFill>
                  <a:srgbClr val="FFFFFF"/>
                </a:solidFill>
                <a:latin typeface="Garamond"/>
                <a:cs typeface="Garamond"/>
              </a:rPr>
              <a:t> </a:t>
            </a:r>
            <a:endParaRPr lang="en-US" sz="3200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1519963" y="2493038"/>
            <a:ext cx="2481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Christ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910577" y="4327801"/>
            <a:ext cx="1917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Delight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3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 rot="19332173">
            <a:off x="5933870" y="3521169"/>
            <a:ext cx="13934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Garamond"/>
                <a:cs typeface="Garamond"/>
              </a:rPr>
              <a:t>Hear</a:t>
            </a:r>
            <a:endParaRPr lang="en-US" sz="3200" b="1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245" y="554385"/>
            <a:ext cx="6772959" cy="57958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 rot="18479799">
            <a:off x="5390832" y="2524474"/>
            <a:ext cx="13934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Garamond"/>
                <a:cs typeface="Garamond"/>
              </a:rPr>
              <a:t>Read</a:t>
            </a:r>
            <a:endParaRPr lang="en-US" sz="3200" b="1" dirty="0"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 rot="16847659">
            <a:off x="4303536" y="2011609"/>
            <a:ext cx="13934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Garamond"/>
                <a:cs typeface="Garamond"/>
              </a:rPr>
              <a:t>Study</a:t>
            </a:r>
            <a:endParaRPr lang="en-US" sz="3200" b="1" dirty="0">
              <a:latin typeface="Garamond" panose="02020404030301010803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 rot="4147939">
            <a:off x="2637620" y="2107097"/>
            <a:ext cx="223956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Garamond"/>
                <a:cs typeface="Garamond"/>
              </a:rPr>
              <a:t>Meditate</a:t>
            </a:r>
            <a:endParaRPr lang="en-US" sz="3200" b="1" dirty="0">
              <a:latin typeface="Garamond" panose="02020404030301010803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 rot="2459632">
            <a:off x="1419302" y="3348110"/>
            <a:ext cx="223956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Garamond"/>
                <a:cs typeface="Garamond"/>
              </a:rPr>
              <a:t>Obey</a:t>
            </a:r>
            <a:endParaRPr lang="en-US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3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How to Study the Bible</a:t>
            </a: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Read it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Read it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in ________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023904" y="3067582"/>
            <a:ext cx="3348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Systematically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547739" y="4297563"/>
            <a:ext cx="8612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Context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287080" y="1893999"/>
            <a:ext cx="86123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 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How to Study the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Bible</a:t>
            </a:r>
          </a:p>
          <a:p>
            <a:endParaRPr lang="en-US" sz="2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 </a:t>
            </a:r>
            <a:r>
              <a:rPr lang="en-US" sz="4000" b="1" dirty="0">
                <a:solidFill>
                  <a:schemeClr val="bg1"/>
                </a:solidFill>
                <a:latin typeface="Garamond"/>
                <a:cs typeface="Garamond"/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Word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________</a:t>
            </a:r>
            <a:endParaRPr lang="en-US" sz="4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413219" y="2809471"/>
            <a:ext cx="3348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HEAR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885428" y="3430313"/>
            <a:ext cx="26869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Highlight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924254" y="4026659"/>
            <a:ext cx="26869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Explain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872628" y="4656409"/>
            <a:ext cx="26869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Apply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E196495-95A7-4088-A5E4-98E7EED009F1}"/>
              </a:ext>
            </a:extLst>
          </p:cNvPr>
          <p:cNvSpPr/>
          <p:nvPr/>
        </p:nvSpPr>
        <p:spPr>
          <a:xfrm>
            <a:off x="903603" y="5265525"/>
            <a:ext cx="26869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aramond"/>
                <a:cs typeface="Garamond"/>
              </a:rPr>
              <a:t>Respond</a:t>
            </a:r>
            <a:endParaRPr lang="en-US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9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46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Apple User</cp:lastModifiedBy>
  <cp:revision>7</cp:revision>
  <dcterms:created xsi:type="dcterms:W3CDTF">2017-08-29T01:58:19Z</dcterms:created>
  <dcterms:modified xsi:type="dcterms:W3CDTF">2017-09-06T18:14:45Z</dcterms:modified>
</cp:coreProperties>
</file>