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79" r:id="rId4"/>
    <p:sldId id="263" r:id="rId5"/>
    <p:sldId id="265"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18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570B09-A5F8-0248-8DC6-2116BB8BC9E2}"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90310603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06250671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238592714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68867490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570B09-A5F8-0248-8DC6-2116BB8BC9E2}"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89936316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570B09-A5F8-0248-8DC6-2116BB8BC9E2}"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10943797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570B09-A5F8-0248-8DC6-2116BB8BC9E2}"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9925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570B09-A5F8-0248-8DC6-2116BB8BC9E2}"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76948999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70B09-A5F8-0248-8DC6-2116BB8BC9E2}"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884725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1596521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7460212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70B09-A5F8-0248-8DC6-2116BB8BC9E2}" type="datetimeFigureOut">
              <a:rPr lang="en-US" smtClean="0"/>
              <a:t>2/15/17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5D7EE-A346-7349-89E1-60465EA793C9}" type="slidenum">
              <a:rPr lang="en-US" smtClean="0"/>
              <a:t>‹#›</a:t>
            </a:fld>
            <a:endParaRPr lang="en-US"/>
          </a:p>
        </p:txBody>
      </p:sp>
    </p:spTree>
    <p:extLst>
      <p:ext uri="{BB962C8B-B14F-4D97-AF65-F5344CB8AC3E}">
        <p14:creationId xmlns:p14="http://schemas.microsoft.com/office/powerpoint/2010/main" val="23256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25689" y="2186609"/>
            <a:ext cx="7224889" cy="1261884"/>
          </a:xfrm>
          <a:prstGeom prst="rect">
            <a:avLst/>
          </a:prstGeom>
          <a:noFill/>
        </p:spPr>
        <p:txBody>
          <a:bodyPr wrap="square" rtlCol="0">
            <a:spAutoFit/>
          </a:bodyPr>
          <a:lstStyle/>
          <a:p>
            <a:pPr algn="ctr"/>
            <a:r>
              <a:rPr lang="en-US" sz="4000" b="1" dirty="0">
                <a:solidFill>
                  <a:srgbClr val="FFFFFF"/>
                </a:solidFill>
                <a:latin typeface="Arial"/>
                <a:cs typeface="Arial"/>
              </a:rPr>
              <a:t>Jesus </a:t>
            </a:r>
            <a:r>
              <a:rPr lang="en-US" sz="4000" b="1" dirty="0" smtClean="0">
                <a:solidFill>
                  <a:srgbClr val="FFFFFF"/>
                </a:solidFill>
                <a:latin typeface="Arial"/>
                <a:cs typeface="Arial"/>
              </a:rPr>
              <a:t>Sends His </a:t>
            </a:r>
            <a:r>
              <a:rPr lang="en-US" sz="4000" b="1" dirty="0">
                <a:solidFill>
                  <a:srgbClr val="FFFFFF"/>
                </a:solidFill>
                <a:latin typeface="Arial"/>
                <a:cs typeface="Arial"/>
              </a:rPr>
              <a:t>Disciples</a:t>
            </a:r>
          </a:p>
          <a:p>
            <a:pPr algn="ctr"/>
            <a:r>
              <a:rPr lang="en-US" sz="3600" b="1" dirty="0" smtClean="0">
                <a:solidFill>
                  <a:srgbClr val="FFFFFF"/>
                </a:solidFill>
                <a:latin typeface="Arial"/>
                <a:cs typeface="Arial"/>
              </a:rPr>
              <a:t>John 20:19-23</a:t>
            </a:r>
            <a:endParaRPr lang="en-US" sz="3600" b="1" dirty="0">
              <a:solidFill>
                <a:srgbClr val="FFFFFF"/>
              </a:solidFill>
              <a:latin typeface="Arial"/>
              <a:cs typeface="Arial"/>
            </a:endParaRPr>
          </a:p>
        </p:txBody>
      </p:sp>
    </p:spTree>
    <p:extLst>
      <p:ext uri="{BB962C8B-B14F-4D97-AF65-F5344CB8AC3E}">
        <p14:creationId xmlns:p14="http://schemas.microsoft.com/office/powerpoint/2010/main" val="8519875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585871"/>
          </a:xfrm>
          <a:prstGeom prst="rect">
            <a:avLst/>
          </a:prstGeom>
          <a:noFill/>
        </p:spPr>
        <p:txBody>
          <a:bodyPr wrap="square" rtlCol="0">
            <a:spAutoFit/>
          </a:bodyPr>
          <a:lstStyle/>
          <a:p>
            <a:r>
              <a:rPr lang="en-US" sz="3600" b="1" dirty="0" smtClean="0">
                <a:solidFill>
                  <a:srgbClr val="FFFFFF"/>
                </a:solidFill>
                <a:latin typeface="Arial"/>
                <a:cs typeface="Arial"/>
              </a:rPr>
              <a:t>John 20:19-20</a:t>
            </a:r>
            <a:endParaRPr lang="en-US" sz="3600" b="1" dirty="0">
              <a:solidFill>
                <a:srgbClr val="FFFFFF"/>
              </a:solidFill>
              <a:latin typeface="Arial"/>
              <a:cs typeface="Arial"/>
            </a:endParaRPr>
          </a:p>
          <a:p>
            <a:r>
              <a:rPr lang="en-US" sz="3200" b="1" baseline="30000" dirty="0">
                <a:solidFill>
                  <a:schemeClr val="bg1"/>
                </a:solidFill>
                <a:latin typeface="Arial"/>
                <a:cs typeface="Arial"/>
              </a:rPr>
              <a:t> </a:t>
            </a:r>
            <a:r>
              <a:rPr lang="en-US" sz="3200" b="1" baseline="30000" dirty="0">
                <a:solidFill>
                  <a:schemeClr val="bg1"/>
                </a:solidFill>
                <a:latin typeface="Arial"/>
                <a:cs typeface="Arial"/>
              </a:rPr>
              <a:t>19</a:t>
            </a:r>
            <a:r>
              <a:rPr lang="en-US" sz="3200" b="1" dirty="0">
                <a:solidFill>
                  <a:schemeClr val="bg1"/>
                </a:solidFill>
                <a:latin typeface="Arial"/>
                <a:cs typeface="Arial"/>
              </a:rPr>
              <a:t> On the evening of that day, the first day of the week, the doors being locked where the disciples were for fear of the Jews, Jesus came and stood among them and said to them, “Peace be with you.” </a:t>
            </a:r>
            <a:r>
              <a:rPr lang="en-US" sz="3200" b="1" baseline="30000" dirty="0">
                <a:solidFill>
                  <a:schemeClr val="bg1"/>
                </a:solidFill>
                <a:latin typeface="Arial"/>
                <a:cs typeface="Arial"/>
              </a:rPr>
              <a:t>20</a:t>
            </a:r>
            <a:r>
              <a:rPr lang="en-US" sz="3200" b="1" dirty="0">
                <a:solidFill>
                  <a:schemeClr val="bg1"/>
                </a:solidFill>
                <a:latin typeface="Arial"/>
                <a:cs typeface="Arial"/>
              </a:rPr>
              <a:t> When he had said this, he showed them his hands and his side. Then the disciples were glad when they saw the Lord. </a:t>
            </a:r>
          </a:p>
        </p:txBody>
      </p:sp>
    </p:spTree>
    <p:extLst>
      <p:ext uri="{BB962C8B-B14F-4D97-AF65-F5344CB8AC3E}">
        <p14:creationId xmlns:p14="http://schemas.microsoft.com/office/powerpoint/2010/main" val="254366703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865" y="1766957"/>
            <a:ext cx="8834783" cy="4585871"/>
          </a:xfrm>
          <a:prstGeom prst="rect">
            <a:avLst/>
          </a:prstGeom>
          <a:noFill/>
        </p:spPr>
        <p:txBody>
          <a:bodyPr wrap="square" rtlCol="0">
            <a:spAutoFit/>
          </a:bodyPr>
          <a:lstStyle/>
          <a:p>
            <a:r>
              <a:rPr lang="en-US" sz="3600" b="1" dirty="0" smtClean="0">
                <a:solidFill>
                  <a:srgbClr val="FFFFFF"/>
                </a:solidFill>
                <a:latin typeface="Arial"/>
                <a:cs typeface="Arial"/>
              </a:rPr>
              <a:t>John 20:21-23</a:t>
            </a:r>
            <a:endParaRPr lang="en-US" sz="3600" b="1" dirty="0">
              <a:solidFill>
                <a:srgbClr val="FFFFFF"/>
              </a:solidFill>
              <a:latin typeface="Arial"/>
              <a:cs typeface="Arial"/>
            </a:endParaRPr>
          </a:p>
          <a:p>
            <a:r>
              <a:rPr lang="en-US" sz="3200" b="1" baseline="30000" dirty="0" smtClean="0">
                <a:solidFill>
                  <a:schemeClr val="bg1"/>
                </a:solidFill>
                <a:latin typeface="Arial"/>
                <a:cs typeface="Arial"/>
              </a:rPr>
              <a:t>21</a:t>
            </a:r>
            <a:r>
              <a:rPr lang="en-US" sz="3200" b="1" dirty="0" smtClean="0">
                <a:solidFill>
                  <a:schemeClr val="bg1"/>
                </a:solidFill>
                <a:latin typeface="Arial"/>
                <a:cs typeface="Arial"/>
              </a:rPr>
              <a:t> </a:t>
            </a:r>
            <a:r>
              <a:rPr lang="en-US" sz="3200" b="1" dirty="0">
                <a:solidFill>
                  <a:schemeClr val="bg1"/>
                </a:solidFill>
                <a:latin typeface="Arial"/>
                <a:cs typeface="Arial"/>
              </a:rPr>
              <a:t>Jesus said to them again, “Peace be with you. As the Father has sent me, even so I am sending you.” </a:t>
            </a:r>
            <a:r>
              <a:rPr lang="en-US" sz="3200" b="1" baseline="30000" dirty="0">
                <a:solidFill>
                  <a:schemeClr val="bg1"/>
                </a:solidFill>
                <a:latin typeface="Arial"/>
                <a:cs typeface="Arial"/>
              </a:rPr>
              <a:t>22</a:t>
            </a:r>
            <a:r>
              <a:rPr lang="en-US" sz="3200" b="1" dirty="0">
                <a:solidFill>
                  <a:schemeClr val="bg1"/>
                </a:solidFill>
                <a:latin typeface="Arial"/>
                <a:cs typeface="Arial"/>
              </a:rPr>
              <a:t> And when he had said this, he breathed on them and said to them, “Receive the Holy Spirit. </a:t>
            </a:r>
            <a:r>
              <a:rPr lang="en-US" sz="3200" b="1" baseline="30000" dirty="0">
                <a:solidFill>
                  <a:schemeClr val="bg1"/>
                </a:solidFill>
                <a:latin typeface="Arial"/>
                <a:cs typeface="Arial"/>
              </a:rPr>
              <a:t>23</a:t>
            </a:r>
            <a:r>
              <a:rPr lang="en-US" sz="3200" b="1" dirty="0">
                <a:solidFill>
                  <a:schemeClr val="bg1"/>
                </a:solidFill>
                <a:latin typeface="Arial"/>
                <a:cs typeface="Arial"/>
              </a:rPr>
              <a:t> If you forgive the sins of any, they are forgiven them; if you withhold forgiveness from any, it is withheld.</a:t>
            </a:r>
            <a:r>
              <a:rPr lang="en-US" sz="3200" b="1" dirty="0" smtClean="0">
                <a:solidFill>
                  <a:schemeClr val="bg1"/>
                </a:solidFill>
                <a:latin typeface="Arial"/>
                <a:cs typeface="Arial"/>
              </a:rPr>
              <a:t>”</a:t>
            </a:r>
            <a:endParaRPr lang="en-US" sz="3200" b="1" dirty="0">
              <a:solidFill>
                <a:schemeClr val="bg1"/>
              </a:solidFill>
              <a:latin typeface="Arial"/>
              <a:cs typeface="Arial"/>
            </a:endParaRPr>
          </a:p>
        </p:txBody>
      </p:sp>
    </p:spTree>
    <p:extLst>
      <p:ext uri="{BB962C8B-B14F-4D97-AF65-F5344CB8AC3E}">
        <p14:creationId xmlns:p14="http://schemas.microsoft.com/office/powerpoint/2010/main" val="66776015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958868"/>
            <a:ext cx="8834783" cy="4524315"/>
          </a:xfrm>
          <a:prstGeom prst="rect">
            <a:avLst/>
          </a:prstGeom>
          <a:noFill/>
        </p:spPr>
        <p:txBody>
          <a:bodyPr wrap="square" rtlCol="0">
            <a:spAutoFit/>
          </a:bodyPr>
          <a:lstStyle/>
          <a:p>
            <a:r>
              <a:rPr lang="en-US" sz="3200" b="1" dirty="0">
                <a:solidFill>
                  <a:srgbClr val="FFFFFF"/>
                </a:solidFill>
                <a:latin typeface="Arial"/>
                <a:cs typeface="Arial"/>
              </a:rPr>
              <a:t>Jesus sends with </a:t>
            </a:r>
            <a:r>
              <a:rPr lang="en-US" sz="3200" b="1" dirty="0" smtClean="0">
                <a:solidFill>
                  <a:srgbClr val="FFFFFF"/>
                </a:solidFill>
                <a:latin typeface="Arial"/>
                <a:cs typeface="Arial"/>
              </a:rPr>
              <a:t>________</a:t>
            </a:r>
            <a:endParaRPr lang="en-US" sz="3200" b="1" dirty="0">
              <a:solidFill>
                <a:srgbClr val="FFFFFF"/>
              </a:solidFill>
              <a:latin typeface="Arial"/>
              <a:cs typeface="Arial"/>
            </a:endParaRPr>
          </a:p>
          <a:p>
            <a:r>
              <a:rPr lang="en-US" sz="3200" b="1" dirty="0">
                <a:solidFill>
                  <a:srgbClr val="FFFFFF"/>
                </a:solidFill>
                <a:latin typeface="Arial"/>
                <a:cs typeface="Arial"/>
              </a:rPr>
              <a:t> </a:t>
            </a:r>
          </a:p>
          <a:p>
            <a:r>
              <a:rPr lang="en-US" sz="3200" b="1" dirty="0">
                <a:solidFill>
                  <a:srgbClr val="FFFFFF"/>
                </a:solidFill>
                <a:latin typeface="Arial"/>
                <a:cs typeface="Arial"/>
              </a:rPr>
              <a:t> </a:t>
            </a:r>
          </a:p>
          <a:p>
            <a:r>
              <a:rPr lang="en-US" sz="3200" b="1" dirty="0">
                <a:solidFill>
                  <a:srgbClr val="FFFFFF"/>
                </a:solidFill>
                <a:latin typeface="Arial"/>
                <a:cs typeface="Arial"/>
              </a:rPr>
              <a:t>Jesus sends with </a:t>
            </a:r>
            <a:r>
              <a:rPr lang="en-US" sz="3200" b="1" dirty="0" smtClean="0">
                <a:solidFill>
                  <a:srgbClr val="FFFFFF"/>
                </a:solidFill>
                <a:latin typeface="Arial"/>
                <a:cs typeface="Arial"/>
              </a:rPr>
              <a:t>______</a:t>
            </a:r>
            <a:endParaRPr lang="en-US" sz="3200" b="1" dirty="0">
              <a:solidFill>
                <a:srgbClr val="FFFFFF"/>
              </a:solidFill>
              <a:latin typeface="Arial"/>
              <a:cs typeface="Arial"/>
            </a:endParaRPr>
          </a:p>
          <a:p>
            <a:r>
              <a:rPr lang="en-US" sz="3200" b="1" dirty="0">
                <a:solidFill>
                  <a:srgbClr val="FFFFFF"/>
                </a:solidFill>
                <a:latin typeface="Arial"/>
                <a:cs typeface="Arial"/>
              </a:rPr>
              <a:t> </a:t>
            </a:r>
          </a:p>
          <a:p>
            <a:r>
              <a:rPr lang="en-US" sz="3200" b="1" dirty="0">
                <a:solidFill>
                  <a:srgbClr val="FFFFFF"/>
                </a:solidFill>
                <a:latin typeface="Arial"/>
                <a:cs typeface="Arial"/>
              </a:rPr>
              <a:t> </a:t>
            </a:r>
          </a:p>
          <a:p>
            <a:r>
              <a:rPr lang="en-US" sz="3200" b="1" dirty="0">
                <a:solidFill>
                  <a:srgbClr val="FFFFFF"/>
                </a:solidFill>
                <a:latin typeface="Arial"/>
                <a:cs typeface="Arial"/>
              </a:rPr>
              <a:t>Jesus sends with </a:t>
            </a:r>
            <a:r>
              <a:rPr lang="en-US" sz="3200" b="1" dirty="0" smtClean="0">
                <a:solidFill>
                  <a:srgbClr val="FFFFFF"/>
                </a:solidFill>
                <a:latin typeface="Arial"/>
                <a:cs typeface="Arial"/>
              </a:rPr>
              <a:t>_____________</a:t>
            </a:r>
            <a:endParaRPr lang="en-US" sz="3200" b="1" dirty="0">
              <a:solidFill>
                <a:srgbClr val="FFFFFF"/>
              </a:solidFill>
              <a:latin typeface="Arial"/>
              <a:cs typeface="Arial"/>
            </a:endParaRPr>
          </a:p>
          <a:p>
            <a:r>
              <a:rPr lang="en-US" sz="3200" b="1" dirty="0">
                <a:solidFill>
                  <a:srgbClr val="FFFFFF"/>
                </a:solidFill>
                <a:latin typeface="Arial"/>
                <a:cs typeface="Arial"/>
              </a:rPr>
              <a:t> </a:t>
            </a:r>
          </a:p>
          <a:p>
            <a:r>
              <a:rPr lang="en-US" sz="3200" b="1" dirty="0">
                <a:solidFill>
                  <a:srgbClr val="FFFFFF"/>
                </a:solidFill>
                <a:latin typeface="Arial"/>
                <a:cs typeface="Arial"/>
              </a:rPr>
              <a:t> </a:t>
            </a:r>
          </a:p>
        </p:txBody>
      </p:sp>
      <p:sp>
        <p:nvSpPr>
          <p:cNvPr id="4" name="TextBox 3"/>
          <p:cNvSpPr txBox="1"/>
          <p:nvPr/>
        </p:nvSpPr>
        <p:spPr>
          <a:xfrm>
            <a:off x="3796015" y="1925739"/>
            <a:ext cx="3381513" cy="646331"/>
          </a:xfrm>
          <a:prstGeom prst="rect">
            <a:avLst/>
          </a:prstGeom>
          <a:noFill/>
        </p:spPr>
        <p:txBody>
          <a:bodyPr wrap="square" rtlCol="0">
            <a:spAutoFit/>
          </a:bodyPr>
          <a:lstStyle/>
          <a:p>
            <a:r>
              <a:rPr lang="en-US" sz="3600" b="1" dirty="0" smtClean="0">
                <a:solidFill>
                  <a:srgbClr val="FFFFFF"/>
                </a:solidFill>
                <a:latin typeface="Arial"/>
                <a:cs typeface="Arial"/>
              </a:rPr>
              <a:t>purpose</a:t>
            </a:r>
            <a:endParaRPr lang="en-US" sz="3600" b="1" dirty="0">
              <a:solidFill>
                <a:srgbClr val="FFFFFF"/>
              </a:solidFill>
              <a:latin typeface="Arial"/>
              <a:cs typeface="Arial"/>
            </a:endParaRPr>
          </a:p>
        </p:txBody>
      </p:sp>
      <p:sp>
        <p:nvSpPr>
          <p:cNvPr id="5" name="TextBox 4"/>
          <p:cNvSpPr txBox="1"/>
          <p:nvPr/>
        </p:nvSpPr>
        <p:spPr>
          <a:xfrm>
            <a:off x="3796015" y="3380106"/>
            <a:ext cx="1921566" cy="646331"/>
          </a:xfrm>
          <a:prstGeom prst="rect">
            <a:avLst/>
          </a:prstGeom>
          <a:noFill/>
        </p:spPr>
        <p:txBody>
          <a:bodyPr wrap="square" rtlCol="0">
            <a:spAutoFit/>
          </a:bodyPr>
          <a:lstStyle/>
          <a:p>
            <a:r>
              <a:rPr lang="en-US" sz="3600" b="1" dirty="0" smtClean="0">
                <a:solidFill>
                  <a:srgbClr val="FFFFFF"/>
                </a:solidFill>
                <a:latin typeface="Arial"/>
                <a:cs typeface="Arial"/>
              </a:rPr>
              <a:t>power</a:t>
            </a:r>
            <a:endParaRPr lang="en-US" sz="3600" b="1" dirty="0">
              <a:solidFill>
                <a:srgbClr val="FFFFFF"/>
              </a:solidFill>
              <a:latin typeface="Arial"/>
              <a:cs typeface="Arial"/>
            </a:endParaRPr>
          </a:p>
        </p:txBody>
      </p:sp>
      <p:sp>
        <p:nvSpPr>
          <p:cNvPr id="6" name="TextBox 5"/>
          <p:cNvSpPr txBox="1"/>
          <p:nvPr/>
        </p:nvSpPr>
        <p:spPr>
          <a:xfrm>
            <a:off x="3787199" y="4849719"/>
            <a:ext cx="3368964" cy="646331"/>
          </a:xfrm>
          <a:prstGeom prst="rect">
            <a:avLst/>
          </a:prstGeom>
          <a:noFill/>
        </p:spPr>
        <p:txBody>
          <a:bodyPr wrap="square" rtlCol="0">
            <a:spAutoFit/>
          </a:bodyPr>
          <a:lstStyle/>
          <a:p>
            <a:r>
              <a:rPr lang="en-US" sz="3600" b="1" dirty="0" smtClean="0">
                <a:solidFill>
                  <a:srgbClr val="FFFFFF"/>
                </a:solidFill>
                <a:latin typeface="Arial"/>
                <a:cs typeface="Arial"/>
              </a:rPr>
              <a:t>proclamation</a:t>
            </a:r>
            <a:endParaRPr lang="en-US" sz="3600" b="1" dirty="0">
              <a:solidFill>
                <a:srgbClr val="FFFFFF"/>
              </a:solidFill>
              <a:latin typeface="Arial"/>
              <a:cs typeface="Arial"/>
            </a:endParaRPr>
          </a:p>
        </p:txBody>
      </p:sp>
    </p:spTree>
    <p:extLst>
      <p:ext uri="{BB962C8B-B14F-4D97-AF65-F5344CB8AC3E}">
        <p14:creationId xmlns:p14="http://schemas.microsoft.com/office/powerpoint/2010/main" val="304673967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918601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TotalTime>
  <Words>106</Words>
  <Application>Microsoft Macintosh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User</dc:creator>
  <cp:lastModifiedBy>Apple User</cp:lastModifiedBy>
  <cp:revision>16</cp:revision>
  <dcterms:created xsi:type="dcterms:W3CDTF">2017-01-18T16:41:10Z</dcterms:created>
  <dcterms:modified xsi:type="dcterms:W3CDTF">2017-02-15T19:22:55Z</dcterms:modified>
</cp:coreProperties>
</file>