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5" d="100"/>
          <a:sy n="115" d="100"/>
        </p:scale>
        <p:origin x="-18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570B09-A5F8-0248-8DC6-2116BB8BC9E2}" type="datetimeFigureOut">
              <a:rPr lang="en-US" smtClean="0"/>
              <a:t>1/18/17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903106037"/>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xmlns:p14="http://schemas.microsoft.com/office/powerpoint/2010/main" spd="slow">
        <p:diamon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570B09-A5F8-0248-8DC6-2116BB8BC9E2}" type="datetimeFigureOut">
              <a:rPr lang="en-US" smtClean="0"/>
              <a:t>1/18/17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4062506710"/>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xmlns:p14="http://schemas.microsoft.com/office/powerpoint/2010/main" spd="slow">
        <p:diamon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570B09-A5F8-0248-8DC6-2116BB8BC9E2}" type="datetimeFigureOut">
              <a:rPr lang="en-US" smtClean="0"/>
              <a:t>1/18/17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2385927147"/>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xmlns:p14="http://schemas.microsoft.com/office/powerpoint/2010/main" spd="slow">
        <p:diamon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570B09-A5F8-0248-8DC6-2116BB8BC9E2}" type="datetimeFigureOut">
              <a:rPr lang="en-US" smtClean="0"/>
              <a:t>1/18/17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3688674904"/>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xmlns:p14="http://schemas.microsoft.com/office/powerpoint/2010/main" spd="slow">
        <p:diamon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570B09-A5F8-0248-8DC6-2116BB8BC9E2}" type="datetimeFigureOut">
              <a:rPr lang="en-US" smtClean="0"/>
              <a:t>1/18/17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3899363169"/>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xmlns:p14="http://schemas.microsoft.com/office/powerpoint/2010/main" spd="slow">
        <p:diamon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570B09-A5F8-0248-8DC6-2116BB8BC9E2}" type="datetimeFigureOut">
              <a:rPr lang="en-US" smtClean="0"/>
              <a:t>1/18/17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4109437974"/>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xmlns:p14="http://schemas.microsoft.com/office/powerpoint/2010/main" spd="slow">
        <p:diamon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570B09-A5F8-0248-8DC6-2116BB8BC9E2}" type="datetimeFigureOut">
              <a:rPr lang="en-US" smtClean="0"/>
              <a:t>1/18/17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424992589"/>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xmlns:p14="http://schemas.microsoft.com/office/powerpoint/2010/main" spd="slow">
        <p:diamon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570B09-A5F8-0248-8DC6-2116BB8BC9E2}" type="datetimeFigureOut">
              <a:rPr lang="en-US" smtClean="0"/>
              <a:t>1/18/17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3769489997"/>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xmlns:p14="http://schemas.microsoft.com/office/powerpoint/2010/main" spd="slow">
        <p:diamon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70B09-A5F8-0248-8DC6-2116BB8BC9E2}" type="datetimeFigureOut">
              <a:rPr lang="en-US" smtClean="0"/>
              <a:t>1/18/17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4248847255"/>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xmlns:p14="http://schemas.microsoft.com/office/powerpoint/2010/main" spd="slow">
        <p:diamon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570B09-A5F8-0248-8DC6-2116BB8BC9E2}" type="datetimeFigureOut">
              <a:rPr lang="en-US" smtClean="0"/>
              <a:t>1/18/17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3159652189"/>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xmlns:p14="http://schemas.microsoft.com/office/powerpoint/2010/main" spd="slow">
        <p:diamon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570B09-A5F8-0248-8DC6-2116BB8BC9E2}" type="datetimeFigureOut">
              <a:rPr lang="en-US" smtClean="0"/>
              <a:t>1/18/17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474602126"/>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xmlns:p14="http://schemas.microsoft.com/office/powerpoint/2010/main" spd="slow">
        <p:diamond/>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70B09-A5F8-0248-8DC6-2116BB8BC9E2}" type="datetimeFigureOut">
              <a:rPr lang="en-US" smtClean="0"/>
              <a:t>1/18/17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5D7EE-A346-7349-89E1-60465EA793C9}" type="slidenum">
              <a:rPr lang="en-US" smtClean="0"/>
              <a:t>‹#›</a:t>
            </a:fld>
            <a:endParaRPr lang="en-US"/>
          </a:p>
        </p:txBody>
      </p:sp>
    </p:spTree>
    <p:extLst>
      <p:ext uri="{BB962C8B-B14F-4D97-AF65-F5344CB8AC3E}">
        <p14:creationId xmlns:p14="http://schemas.microsoft.com/office/powerpoint/2010/main" val="2325687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800">
        <p:diamond/>
      </p:transition>
    </mc:Choice>
    <mc:Fallback>
      <p:transition xmlns:p14="http://schemas.microsoft.com/office/powerpoint/2010/main" spd="slow">
        <p:diamond/>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69391" y="2186609"/>
            <a:ext cx="6416261" cy="1261884"/>
          </a:xfrm>
          <a:prstGeom prst="rect">
            <a:avLst/>
          </a:prstGeom>
          <a:noFill/>
        </p:spPr>
        <p:txBody>
          <a:bodyPr wrap="square" rtlCol="0">
            <a:spAutoFit/>
          </a:bodyPr>
          <a:lstStyle/>
          <a:p>
            <a:pPr algn="ctr"/>
            <a:r>
              <a:rPr lang="en-US" sz="4000" b="1" dirty="0" smtClean="0">
                <a:solidFill>
                  <a:srgbClr val="FFFFFF"/>
                </a:solidFill>
                <a:latin typeface="Arial"/>
                <a:cs typeface="Arial"/>
              </a:rPr>
              <a:t>Defining a Disciple</a:t>
            </a:r>
          </a:p>
          <a:p>
            <a:pPr algn="ctr"/>
            <a:r>
              <a:rPr lang="en-US" sz="3600" b="1" dirty="0" smtClean="0">
                <a:solidFill>
                  <a:srgbClr val="FFFFFF"/>
                </a:solidFill>
                <a:latin typeface="Arial"/>
                <a:cs typeface="Arial"/>
              </a:rPr>
              <a:t>Mark 10:32-45</a:t>
            </a:r>
          </a:p>
        </p:txBody>
      </p:sp>
    </p:spTree>
    <p:extLst>
      <p:ext uri="{BB962C8B-B14F-4D97-AF65-F5344CB8AC3E}">
        <p14:creationId xmlns:p14="http://schemas.microsoft.com/office/powerpoint/2010/main" val="85198754"/>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xmlns:p14="http://schemas.microsoft.com/office/powerpoint/2010/main" spd="slow">
        <p:diamond/>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9186012"/>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xmlns:p14="http://schemas.microsoft.com/office/powerpoint/2010/main" spd="slow">
        <p:diamond/>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0865" y="1766957"/>
            <a:ext cx="8834783" cy="4093428"/>
          </a:xfrm>
          <a:prstGeom prst="rect">
            <a:avLst/>
          </a:prstGeom>
          <a:noFill/>
        </p:spPr>
        <p:txBody>
          <a:bodyPr wrap="square" rtlCol="0">
            <a:spAutoFit/>
          </a:bodyPr>
          <a:lstStyle/>
          <a:p>
            <a:r>
              <a:rPr lang="en-US" sz="3600" b="1" dirty="0" smtClean="0">
                <a:solidFill>
                  <a:srgbClr val="FFFFFF"/>
                </a:solidFill>
                <a:latin typeface="Arial"/>
                <a:cs typeface="Arial"/>
              </a:rPr>
              <a:t>Mark 10:32-33a</a:t>
            </a:r>
          </a:p>
          <a:p>
            <a:r>
              <a:rPr lang="en-US" sz="3200" b="1" baseline="30000" dirty="0" smtClean="0">
                <a:solidFill>
                  <a:srgbClr val="FFFFFF"/>
                </a:solidFill>
                <a:latin typeface="Arial"/>
                <a:cs typeface="Arial"/>
              </a:rPr>
              <a:t>32 </a:t>
            </a:r>
            <a:r>
              <a:rPr lang="en-US" sz="3200" b="1" dirty="0" smtClean="0">
                <a:solidFill>
                  <a:srgbClr val="FFFFFF"/>
                </a:solidFill>
                <a:latin typeface="Arial"/>
                <a:cs typeface="Arial"/>
              </a:rPr>
              <a:t>And they were on the road, going up to Jerusalem, and Jesus was walking ahead of them. And they were amazed, and those who followed were afraid. And taking the twelve again, he began to tell them what was to happen to him, </a:t>
            </a:r>
            <a:r>
              <a:rPr lang="en-US" sz="3200" b="1" baseline="30000" dirty="0" smtClean="0">
                <a:solidFill>
                  <a:srgbClr val="FFFFFF"/>
                </a:solidFill>
                <a:latin typeface="Arial"/>
                <a:cs typeface="Arial"/>
              </a:rPr>
              <a:t>33 </a:t>
            </a:r>
            <a:r>
              <a:rPr lang="en-US" sz="3200" b="1" dirty="0" smtClean="0">
                <a:solidFill>
                  <a:srgbClr val="FFFFFF"/>
                </a:solidFill>
                <a:latin typeface="Arial"/>
                <a:cs typeface="Arial"/>
              </a:rPr>
              <a:t>saying, “See, we are going up to Jerusalem, and the Son of Man will be</a:t>
            </a:r>
          </a:p>
        </p:txBody>
      </p:sp>
    </p:spTree>
    <p:extLst>
      <p:ext uri="{BB962C8B-B14F-4D97-AF65-F5344CB8AC3E}">
        <p14:creationId xmlns:p14="http://schemas.microsoft.com/office/powerpoint/2010/main" val="3335838596"/>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xmlns:p14="http://schemas.microsoft.com/office/powerpoint/2010/main" spd="slow">
        <p:diamond/>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0865" y="1766957"/>
            <a:ext cx="8834783" cy="3600986"/>
          </a:xfrm>
          <a:prstGeom prst="rect">
            <a:avLst/>
          </a:prstGeom>
          <a:noFill/>
        </p:spPr>
        <p:txBody>
          <a:bodyPr wrap="square" rtlCol="0">
            <a:spAutoFit/>
          </a:bodyPr>
          <a:lstStyle/>
          <a:p>
            <a:r>
              <a:rPr lang="en-US" sz="3600" b="1" dirty="0" smtClean="0">
                <a:solidFill>
                  <a:srgbClr val="FFFFFF"/>
                </a:solidFill>
                <a:latin typeface="Arial"/>
                <a:cs typeface="Arial"/>
              </a:rPr>
              <a:t>Mark 10:33b-34</a:t>
            </a:r>
          </a:p>
          <a:p>
            <a:r>
              <a:rPr lang="en-US" sz="3200" b="1" dirty="0" smtClean="0">
                <a:solidFill>
                  <a:srgbClr val="FFFFFF"/>
                </a:solidFill>
                <a:latin typeface="Arial"/>
                <a:cs typeface="Arial"/>
              </a:rPr>
              <a:t>delivered over to the chief priests and the scribes, and they will condemn him to death and deliver him over to the Gentiles. </a:t>
            </a:r>
            <a:r>
              <a:rPr lang="en-US" sz="3200" b="1" baseline="30000" dirty="0" smtClean="0">
                <a:solidFill>
                  <a:srgbClr val="FFFFFF"/>
                </a:solidFill>
                <a:latin typeface="Arial"/>
                <a:cs typeface="Arial"/>
              </a:rPr>
              <a:t>34 </a:t>
            </a:r>
            <a:r>
              <a:rPr lang="en-US" sz="3200" b="1" dirty="0" smtClean="0">
                <a:solidFill>
                  <a:srgbClr val="FFFFFF"/>
                </a:solidFill>
                <a:latin typeface="Arial"/>
                <a:cs typeface="Arial"/>
              </a:rPr>
              <a:t>And they will mock him and spit on him, and flog him and kill him. And after three days he will rise.”</a:t>
            </a:r>
          </a:p>
        </p:txBody>
      </p:sp>
    </p:spTree>
    <p:extLst>
      <p:ext uri="{BB962C8B-B14F-4D97-AF65-F5344CB8AC3E}">
        <p14:creationId xmlns:p14="http://schemas.microsoft.com/office/powerpoint/2010/main" val="249813736"/>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xmlns:p14="http://schemas.microsoft.com/office/powerpoint/2010/main" spd="slow">
        <p:diamond/>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0865" y="1766957"/>
            <a:ext cx="8834783" cy="4585871"/>
          </a:xfrm>
          <a:prstGeom prst="rect">
            <a:avLst/>
          </a:prstGeom>
          <a:noFill/>
        </p:spPr>
        <p:txBody>
          <a:bodyPr wrap="square" rtlCol="0">
            <a:spAutoFit/>
          </a:bodyPr>
          <a:lstStyle/>
          <a:p>
            <a:r>
              <a:rPr lang="en-US" sz="3600" b="1" dirty="0" smtClean="0">
                <a:solidFill>
                  <a:srgbClr val="FFFFFF"/>
                </a:solidFill>
                <a:latin typeface="Arial"/>
                <a:cs typeface="Arial"/>
              </a:rPr>
              <a:t>Mark 10:35-37</a:t>
            </a:r>
          </a:p>
          <a:p>
            <a:r>
              <a:rPr lang="en-US" sz="3200" b="1" baseline="30000" dirty="0" smtClean="0">
                <a:solidFill>
                  <a:srgbClr val="FFFFFF"/>
                </a:solidFill>
                <a:latin typeface="Arial"/>
                <a:cs typeface="Arial"/>
              </a:rPr>
              <a:t>35 </a:t>
            </a:r>
            <a:r>
              <a:rPr lang="en-US" sz="3200" b="1" dirty="0" smtClean="0">
                <a:solidFill>
                  <a:srgbClr val="FFFFFF"/>
                </a:solidFill>
                <a:latin typeface="Arial"/>
                <a:cs typeface="Arial"/>
              </a:rPr>
              <a:t>And James and John, the sons of Zebedee, came up to him and said to him, “Teacher, we want you to do for us whatever we ask of you.” </a:t>
            </a:r>
            <a:r>
              <a:rPr lang="en-US" sz="3200" b="1" baseline="30000" dirty="0" smtClean="0">
                <a:solidFill>
                  <a:srgbClr val="FFFFFF"/>
                </a:solidFill>
                <a:latin typeface="Arial"/>
                <a:cs typeface="Arial"/>
              </a:rPr>
              <a:t>36 </a:t>
            </a:r>
            <a:r>
              <a:rPr lang="en-US" sz="3200" b="1" dirty="0" smtClean="0">
                <a:solidFill>
                  <a:srgbClr val="FFFFFF"/>
                </a:solidFill>
                <a:latin typeface="Arial"/>
                <a:cs typeface="Arial"/>
              </a:rPr>
              <a:t>And he said to them, “What do you want me to do for you?” </a:t>
            </a:r>
            <a:r>
              <a:rPr lang="en-US" sz="3200" b="1" baseline="30000" dirty="0" smtClean="0">
                <a:solidFill>
                  <a:srgbClr val="FFFFFF"/>
                </a:solidFill>
                <a:latin typeface="Arial"/>
                <a:cs typeface="Arial"/>
              </a:rPr>
              <a:t>37 </a:t>
            </a:r>
            <a:r>
              <a:rPr lang="en-US" sz="3200" b="1" dirty="0" smtClean="0">
                <a:solidFill>
                  <a:srgbClr val="FFFFFF"/>
                </a:solidFill>
                <a:latin typeface="Arial"/>
                <a:cs typeface="Arial"/>
              </a:rPr>
              <a:t>And they said to him, “Grant us to sit, one at your right hand and one at your left, in your glory.”</a:t>
            </a:r>
          </a:p>
        </p:txBody>
      </p:sp>
    </p:spTree>
    <p:extLst>
      <p:ext uri="{BB962C8B-B14F-4D97-AF65-F5344CB8AC3E}">
        <p14:creationId xmlns:p14="http://schemas.microsoft.com/office/powerpoint/2010/main" val="1429379977"/>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xmlns:p14="http://schemas.microsoft.com/office/powerpoint/2010/main" spd="slow">
        <p:diamond/>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0865" y="1766957"/>
            <a:ext cx="8834783" cy="4585871"/>
          </a:xfrm>
          <a:prstGeom prst="rect">
            <a:avLst/>
          </a:prstGeom>
          <a:noFill/>
        </p:spPr>
        <p:txBody>
          <a:bodyPr wrap="square" rtlCol="0">
            <a:spAutoFit/>
          </a:bodyPr>
          <a:lstStyle/>
          <a:p>
            <a:r>
              <a:rPr lang="en-US" sz="3600" b="1" dirty="0" smtClean="0">
                <a:solidFill>
                  <a:srgbClr val="FFFFFF"/>
                </a:solidFill>
                <a:latin typeface="Arial"/>
                <a:cs typeface="Arial"/>
              </a:rPr>
              <a:t>Mark 10:38-39</a:t>
            </a:r>
          </a:p>
          <a:p>
            <a:r>
              <a:rPr lang="en-US" sz="3200" b="1" baseline="30000" dirty="0" smtClean="0">
                <a:solidFill>
                  <a:srgbClr val="FFFFFF"/>
                </a:solidFill>
                <a:latin typeface="Arial"/>
                <a:cs typeface="Arial"/>
              </a:rPr>
              <a:t>38 </a:t>
            </a:r>
            <a:r>
              <a:rPr lang="en-US" sz="3200" b="1" dirty="0" smtClean="0">
                <a:solidFill>
                  <a:srgbClr val="FFFFFF"/>
                </a:solidFill>
                <a:latin typeface="Arial"/>
                <a:cs typeface="Arial"/>
              </a:rPr>
              <a:t>Jesus said to them, “You do not know what you are asking. Are you able to drink the cup that I drink, or to be baptized with the baptism with which I am baptized?” </a:t>
            </a:r>
            <a:r>
              <a:rPr lang="en-US" sz="3200" b="1" baseline="30000" dirty="0" smtClean="0">
                <a:solidFill>
                  <a:srgbClr val="FFFFFF"/>
                </a:solidFill>
                <a:latin typeface="Arial"/>
                <a:cs typeface="Arial"/>
              </a:rPr>
              <a:t>39 </a:t>
            </a:r>
            <a:r>
              <a:rPr lang="en-US" sz="3200" b="1" dirty="0" smtClean="0">
                <a:solidFill>
                  <a:srgbClr val="FFFFFF"/>
                </a:solidFill>
                <a:latin typeface="Arial"/>
                <a:cs typeface="Arial"/>
              </a:rPr>
              <a:t>And they said to him, “We are able.” And Jesus said to them, “The cup that I drink you will drink, and with the baptism with which I am baptized, you will be baptized, </a:t>
            </a:r>
          </a:p>
        </p:txBody>
      </p:sp>
    </p:spTree>
    <p:extLst>
      <p:ext uri="{BB962C8B-B14F-4D97-AF65-F5344CB8AC3E}">
        <p14:creationId xmlns:p14="http://schemas.microsoft.com/office/powerpoint/2010/main" val="584747759"/>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xmlns:p14="http://schemas.microsoft.com/office/powerpoint/2010/main" spd="slow">
        <p:diamond/>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0865" y="1766957"/>
            <a:ext cx="8834783" cy="4093428"/>
          </a:xfrm>
          <a:prstGeom prst="rect">
            <a:avLst/>
          </a:prstGeom>
          <a:noFill/>
        </p:spPr>
        <p:txBody>
          <a:bodyPr wrap="square" rtlCol="0">
            <a:spAutoFit/>
          </a:bodyPr>
          <a:lstStyle/>
          <a:p>
            <a:r>
              <a:rPr lang="en-US" sz="3600" b="1" dirty="0" smtClean="0">
                <a:solidFill>
                  <a:srgbClr val="FFFFFF"/>
                </a:solidFill>
                <a:latin typeface="Arial"/>
                <a:cs typeface="Arial"/>
              </a:rPr>
              <a:t>Mark 10:40-42a</a:t>
            </a:r>
          </a:p>
          <a:p>
            <a:r>
              <a:rPr lang="en-US" sz="3200" b="1" baseline="30000" dirty="0" smtClean="0">
                <a:solidFill>
                  <a:srgbClr val="FFFFFF"/>
                </a:solidFill>
                <a:latin typeface="Arial"/>
                <a:cs typeface="Arial"/>
              </a:rPr>
              <a:t>40 </a:t>
            </a:r>
            <a:r>
              <a:rPr lang="en-US" sz="3200" b="1" dirty="0" smtClean="0">
                <a:solidFill>
                  <a:srgbClr val="FFFFFF"/>
                </a:solidFill>
                <a:latin typeface="Arial"/>
                <a:cs typeface="Arial"/>
              </a:rPr>
              <a:t>but to sit at my right hand or at my left is not mine to grant, but it is for those for whom it has been prepared.” </a:t>
            </a:r>
            <a:r>
              <a:rPr lang="en-US" sz="3200" b="1" baseline="30000" dirty="0" smtClean="0">
                <a:solidFill>
                  <a:srgbClr val="FFFFFF"/>
                </a:solidFill>
                <a:latin typeface="Arial"/>
                <a:cs typeface="Arial"/>
              </a:rPr>
              <a:t>41 </a:t>
            </a:r>
            <a:r>
              <a:rPr lang="en-US" sz="3200" b="1" dirty="0" smtClean="0">
                <a:solidFill>
                  <a:srgbClr val="FFFFFF"/>
                </a:solidFill>
                <a:latin typeface="Arial"/>
                <a:cs typeface="Arial"/>
              </a:rPr>
              <a:t>And when the ten heard it, they began to be indignant at James and John. </a:t>
            </a:r>
            <a:r>
              <a:rPr lang="en-US" sz="3200" b="1" baseline="30000" dirty="0" smtClean="0">
                <a:solidFill>
                  <a:srgbClr val="FFFFFF"/>
                </a:solidFill>
                <a:latin typeface="Arial"/>
                <a:cs typeface="Arial"/>
              </a:rPr>
              <a:t>42 </a:t>
            </a:r>
            <a:r>
              <a:rPr lang="en-US" sz="3200" b="1" dirty="0" smtClean="0">
                <a:solidFill>
                  <a:srgbClr val="FFFFFF"/>
                </a:solidFill>
                <a:latin typeface="Arial"/>
                <a:cs typeface="Arial"/>
              </a:rPr>
              <a:t>And Jesus called them to him and said to them, “You know that those who are considered rulers of the</a:t>
            </a:r>
          </a:p>
        </p:txBody>
      </p:sp>
    </p:spTree>
    <p:extLst>
      <p:ext uri="{BB962C8B-B14F-4D97-AF65-F5344CB8AC3E}">
        <p14:creationId xmlns:p14="http://schemas.microsoft.com/office/powerpoint/2010/main" val="797658101"/>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xmlns:p14="http://schemas.microsoft.com/office/powerpoint/2010/main" spd="slow">
        <p:diamond/>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0865" y="1766957"/>
            <a:ext cx="8834783" cy="5570756"/>
          </a:xfrm>
          <a:prstGeom prst="rect">
            <a:avLst/>
          </a:prstGeom>
          <a:noFill/>
        </p:spPr>
        <p:txBody>
          <a:bodyPr wrap="square" rtlCol="0">
            <a:spAutoFit/>
          </a:bodyPr>
          <a:lstStyle/>
          <a:p>
            <a:r>
              <a:rPr lang="en-US" sz="3600" b="1" dirty="0" smtClean="0">
                <a:solidFill>
                  <a:srgbClr val="FFFFFF"/>
                </a:solidFill>
                <a:latin typeface="Arial"/>
                <a:cs typeface="Arial"/>
              </a:rPr>
              <a:t>Mark 10:42b-45</a:t>
            </a:r>
          </a:p>
          <a:p>
            <a:r>
              <a:rPr lang="en-US" sz="3200" b="1" dirty="0" smtClean="0">
                <a:solidFill>
                  <a:srgbClr val="FFFFFF"/>
                </a:solidFill>
                <a:latin typeface="Arial"/>
                <a:cs typeface="Arial"/>
              </a:rPr>
              <a:t>Gentiles lord it over them, and their great ones exercise authority over them. </a:t>
            </a:r>
            <a:r>
              <a:rPr lang="en-US" sz="3200" b="1" baseline="30000" dirty="0" smtClean="0">
                <a:solidFill>
                  <a:srgbClr val="FFFFFF"/>
                </a:solidFill>
                <a:latin typeface="Arial"/>
                <a:cs typeface="Arial"/>
              </a:rPr>
              <a:t>43 </a:t>
            </a:r>
            <a:r>
              <a:rPr lang="en-US" sz="3200" b="1" dirty="0" smtClean="0">
                <a:solidFill>
                  <a:srgbClr val="FFFFFF"/>
                </a:solidFill>
                <a:latin typeface="Arial"/>
                <a:cs typeface="Arial"/>
              </a:rPr>
              <a:t>But it shall not be so among you. But whoever would be great among you must be your servant, </a:t>
            </a:r>
            <a:r>
              <a:rPr lang="en-US" sz="3200" b="1" baseline="30000" dirty="0" smtClean="0">
                <a:solidFill>
                  <a:srgbClr val="FFFFFF"/>
                </a:solidFill>
                <a:latin typeface="Arial"/>
                <a:cs typeface="Arial"/>
              </a:rPr>
              <a:t>44 </a:t>
            </a:r>
            <a:r>
              <a:rPr lang="en-US" sz="3200" b="1" dirty="0" smtClean="0">
                <a:solidFill>
                  <a:srgbClr val="FFFFFF"/>
                </a:solidFill>
                <a:latin typeface="Arial"/>
                <a:cs typeface="Arial"/>
              </a:rPr>
              <a:t>and whoever would be first among you must be slave of all. </a:t>
            </a:r>
            <a:r>
              <a:rPr lang="en-US" sz="3200" b="1" baseline="30000" dirty="0" smtClean="0">
                <a:solidFill>
                  <a:srgbClr val="FFFFFF"/>
                </a:solidFill>
                <a:latin typeface="Arial"/>
                <a:cs typeface="Arial"/>
              </a:rPr>
              <a:t>45 </a:t>
            </a:r>
            <a:r>
              <a:rPr lang="en-US" sz="3200" b="1" dirty="0" smtClean="0">
                <a:solidFill>
                  <a:srgbClr val="FFFFFF"/>
                </a:solidFill>
                <a:latin typeface="Arial"/>
                <a:cs typeface="Arial"/>
              </a:rPr>
              <a:t>For even the Son of Man came not to be served but to serve, and to give his life as a ransom for many.”</a:t>
            </a:r>
          </a:p>
          <a:p>
            <a:endParaRPr lang="en-US" sz="3200" b="1" dirty="0" smtClean="0">
              <a:solidFill>
                <a:srgbClr val="FFFFFF"/>
              </a:solidFill>
              <a:latin typeface="Arial"/>
              <a:cs typeface="Arial"/>
            </a:endParaRPr>
          </a:p>
        </p:txBody>
      </p:sp>
    </p:spTree>
    <p:extLst>
      <p:ext uri="{BB962C8B-B14F-4D97-AF65-F5344CB8AC3E}">
        <p14:creationId xmlns:p14="http://schemas.microsoft.com/office/powerpoint/2010/main" val="3516008506"/>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xmlns:p14="http://schemas.microsoft.com/office/powerpoint/2010/main" spd="slow">
        <p:diamond/>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9217" y="1766957"/>
            <a:ext cx="8834783" cy="4462760"/>
          </a:xfrm>
          <a:prstGeom prst="rect">
            <a:avLst/>
          </a:prstGeom>
          <a:noFill/>
        </p:spPr>
        <p:txBody>
          <a:bodyPr wrap="square" rtlCol="0">
            <a:spAutoFit/>
          </a:bodyPr>
          <a:lstStyle/>
          <a:p>
            <a:r>
              <a:rPr lang="en-US" sz="3600" b="1" dirty="0">
                <a:solidFill>
                  <a:srgbClr val="FFFFFF"/>
                </a:solidFill>
                <a:latin typeface="Arial"/>
                <a:cs typeface="Arial"/>
              </a:rPr>
              <a:t>The way of discipleship </a:t>
            </a:r>
            <a:r>
              <a:rPr lang="en-US" sz="3600" b="1" dirty="0" smtClean="0">
                <a:solidFill>
                  <a:srgbClr val="FFFFFF"/>
                </a:solidFill>
                <a:latin typeface="Arial"/>
                <a:cs typeface="Arial"/>
              </a:rPr>
              <a:t>means _______  </a:t>
            </a:r>
            <a:endParaRPr lang="en-US" sz="3600" b="1" dirty="0">
              <a:solidFill>
                <a:srgbClr val="FFFFFF"/>
              </a:solidFill>
              <a:latin typeface="Arial"/>
              <a:cs typeface="Arial"/>
            </a:endParaRPr>
          </a:p>
          <a:p>
            <a:r>
              <a:rPr lang="en-US" sz="3600" b="1" dirty="0">
                <a:solidFill>
                  <a:srgbClr val="FFFFFF"/>
                </a:solidFill>
                <a:latin typeface="Arial"/>
                <a:cs typeface="Arial"/>
              </a:rPr>
              <a:t> </a:t>
            </a:r>
          </a:p>
          <a:p>
            <a:pPr marL="571500" lvl="0" indent="-571500">
              <a:buFont typeface="Arial"/>
              <a:buChar char="•"/>
            </a:pPr>
            <a:r>
              <a:rPr lang="en-US" sz="3600" b="1" dirty="0">
                <a:solidFill>
                  <a:srgbClr val="FFFFFF"/>
                </a:solidFill>
                <a:latin typeface="Arial"/>
                <a:cs typeface="Arial"/>
              </a:rPr>
              <a:t>With a </a:t>
            </a:r>
            <a:r>
              <a:rPr lang="en-US" sz="3600" b="1" dirty="0" smtClean="0">
                <a:solidFill>
                  <a:srgbClr val="FFFFFF"/>
                </a:solidFill>
                <a:latin typeface="Arial"/>
                <a:cs typeface="Arial"/>
              </a:rPr>
              <a:t>_______ attitude </a:t>
            </a:r>
            <a:endParaRPr lang="en-US" sz="3600" b="1" dirty="0">
              <a:solidFill>
                <a:srgbClr val="FFFFFF"/>
              </a:solidFill>
              <a:latin typeface="Arial"/>
              <a:cs typeface="Arial"/>
            </a:endParaRPr>
          </a:p>
          <a:p>
            <a:pPr marL="571500" indent="-571500">
              <a:buFont typeface="Arial"/>
              <a:buChar char="•"/>
            </a:pPr>
            <a:endParaRPr lang="en-US" sz="3600" b="1" dirty="0">
              <a:solidFill>
                <a:srgbClr val="FFFFFF"/>
              </a:solidFill>
              <a:latin typeface="Arial"/>
              <a:cs typeface="Arial"/>
            </a:endParaRPr>
          </a:p>
          <a:p>
            <a:pPr marL="571500" lvl="0" indent="-571500">
              <a:buFont typeface="Arial"/>
              <a:buChar char="•"/>
            </a:pPr>
            <a:r>
              <a:rPr lang="en-US" sz="3600" b="1" dirty="0">
                <a:solidFill>
                  <a:srgbClr val="FFFFFF"/>
                </a:solidFill>
                <a:latin typeface="Arial"/>
                <a:cs typeface="Arial"/>
              </a:rPr>
              <a:t>With a </a:t>
            </a:r>
            <a:r>
              <a:rPr lang="en-US" sz="3600" b="1" dirty="0" smtClean="0">
                <a:solidFill>
                  <a:srgbClr val="FFFFFF"/>
                </a:solidFill>
                <a:latin typeface="Arial"/>
                <a:cs typeface="Arial"/>
              </a:rPr>
              <a:t>_______ attitude </a:t>
            </a:r>
            <a:endParaRPr lang="en-US" sz="3600" b="1" dirty="0">
              <a:solidFill>
                <a:srgbClr val="FFFFFF"/>
              </a:solidFill>
              <a:latin typeface="Arial"/>
              <a:cs typeface="Arial"/>
            </a:endParaRPr>
          </a:p>
          <a:p>
            <a:r>
              <a:rPr lang="en-US" sz="3600" b="1" dirty="0">
                <a:solidFill>
                  <a:srgbClr val="FFFFFF"/>
                </a:solidFill>
                <a:latin typeface="Arial"/>
                <a:cs typeface="Arial"/>
              </a:rPr>
              <a:t> </a:t>
            </a:r>
          </a:p>
          <a:p>
            <a:pPr marL="571500" lvl="0" indent="-571500">
              <a:buFont typeface="Arial"/>
              <a:buChar char="•"/>
            </a:pPr>
            <a:r>
              <a:rPr lang="en-US" sz="3600" b="1" dirty="0">
                <a:solidFill>
                  <a:srgbClr val="FFFFFF"/>
                </a:solidFill>
                <a:latin typeface="Arial"/>
                <a:cs typeface="Arial"/>
              </a:rPr>
              <a:t>With a </a:t>
            </a:r>
            <a:r>
              <a:rPr lang="en-US" sz="3600" b="1" dirty="0" smtClean="0">
                <a:solidFill>
                  <a:srgbClr val="FFFFFF"/>
                </a:solidFill>
                <a:latin typeface="Arial"/>
                <a:cs typeface="Arial"/>
              </a:rPr>
              <a:t>_______ attitude </a:t>
            </a:r>
            <a:endParaRPr lang="en-US" sz="3600" b="1" dirty="0">
              <a:solidFill>
                <a:srgbClr val="FFFFFF"/>
              </a:solidFill>
              <a:latin typeface="Arial"/>
              <a:cs typeface="Arial"/>
            </a:endParaRPr>
          </a:p>
          <a:p>
            <a:endParaRPr lang="en-US" sz="3200" b="1" dirty="0" smtClean="0">
              <a:solidFill>
                <a:srgbClr val="FFFFFF"/>
              </a:solidFill>
              <a:latin typeface="Arial"/>
              <a:cs typeface="Arial"/>
            </a:endParaRPr>
          </a:p>
        </p:txBody>
      </p:sp>
      <p:sp>
        <p:nvSpPr>
          <p:cNvPr id="2" name="TextBox 1"/>
          <p:cNvSpPr txBox="1"/>
          <p:nvPr/>
        </p:nvSpPr>
        <p:spPr>
          <a:xfrm>
            <a:off x="7200348" y="1766957"/>
            <a:ext cx="1921566" cy="646331"/>
          </a:xfrm>
          <a:prstGeom prst="rect">
            <a:avLst/>
          </a:prstGeom>
          <a:noFill/>
        </p:spPr>
        <p:txBody>
          <a:bodyPr wrap="square" rtlCol="0">
            <a:spAutoFit/>
          </a:bodyPr>
          <a:lstStyle/>
          <a:p>
            <a:r>
              <a:rPr lang="en-US" sz="3600" b="1" dirty="0">
                <a:solidFill>
                  <a:srgbClr val="FFFFFF"/>
                </a:solidFill>
                <a:latin typeface="Arial"/>
                <a:cs typeface="Arial"/>
              </a:rPr>
              <a:t>s</a:t>
            </a:r>
            <a:r>
              <a:rPr lang="en-US" sz="3600" b="1" smtClean="0">
                <a:solidFill>
                  <a:srgbClr val="FFFFFF"/>
                </a:solidFill>
                <a:latin typeface="Arial"/>
                <a:cs typeface="Arial"/>
              </a:rPr>
              <a:t>ervice</a:t>
            </a:r>
            <a:endParaRPr lang="en-US" sz="3600" b="1" dirty="0">
              <a:solidFill>
                <a:srgbClr val="FFFFFF"/>
              </a:solidFill>
              <a:latin typeface="Arial"/>
              <a:cs typeface="Arial"/>
            </a:endParaRPr>
          </a:p>
        </p:txBody>
      </p:sp>
      <p:sp>
        <p:nvSpPr>
          <p:cNvPr id="4" name="TextBox 3"/>
          <p:cNvSpPr txBox="1"/>
          <p:nvPr/>
        </p:nvSpPr>
        <p:spPr>
          <a:xfrm>
            <a:off x="2438400" y="2835964"/>
            <a:ext cx="1921566" cy="646331"/>
          </a:xfrm>
          <a:prstGeom prst="rect">
            <a:avLst/>
          </a:prstGeom>
          <a:noFill/>
        </p:spPr>
        <p:txBody>
          <a:bodyPr wrap="square" rtlCol="0">
            <a:spAutoFit/>
          </a:bodyPr>
          <a:lstStyle/>
          <a:p>
            <a:r>
              <a:rPr lang="en-US" sz="3600" b="1" dirty="0" smtClean="0">
                <a:solidFill>
                  <a:srgbClr val="FFFFFF"/>
                </a:solidFill>
                <a:latin typeface="Arial"/>
                <a:cs typeface="Arial"/>
              </a:rPr>
              <a:t>humble</a:t>
            </a:r>
            <a:endParaRPr lang="en-US" sz="3600" b="1" dirty="0">
              <a:solidFill>
                <a:srgbClr val="FFFFFF"/>
              </a:solidFill>
              <a:latin typeface="Arial"/>
              <a:cs typeface="Arial"/>
            </a:endParaRPr>
          </a:p>
        </p:txBody>
      </p:sp>
      <p:sp>
        <p:nvSpPr>
          <p:cNvPr id="5" name="TextBox 4"/>
          <p:cNvSpPr txBox="1"/>
          <p:nvPr/>
        </p:nvSpPr>
        <p:spPr>
          <a:xfrm>
            <a:off x="2416314" y="3951354"/>
            <a:ext cx="1921566" cy="646331"/>
          </a:xfrm>
          <a:prstGeom prst="rect">
            <a:avLst/>
          </a:prstGeom>
          <a:noFill/>
        </p:spPr>
        <p:txBody>
          <a:bodyPr wrap="square" rtlCol="0">
            <a:spAutoFit/>
          </a:bodyPr>
          <a:lstStyle/>
          <a:p>
            <a:r>
              <a:rPr lang="en-US" sz="3600" b="1" dirty="0" smtClean="0">
                <a:solidFill>
                  <a:srgbClr val="FFFFFF"/>
                </a:solidFill>
                <a:latin typeface="Arial"/>
                <a:cs typeface="Arial"/>
              </a:rPr>
              <a:t>selfless</a:t>
            </a:r>
            <a:endParaRPr lang="en-US" sz="3600" b="1" dirty="0">
              <a:solidFill>
                <a:srgbClr val="FFFFFF"/>
              </a:solidFill>
              <a:latin typeface="Arial"/>
              <a:cs typeface="Arial"/>
            </a:endParaRPr>
          </a:p>
        </p:txBody>
      </p:sp>
      <p:sp>
        <p:nvSpPr>
          <p:cNvPr id="6" name="TextBox 5"/>
          <p:cNvSpPr txBox="1"/>
          <p:nvPr/>
        </p:nvSpPr>
        <p:spPr>
          <a:xfrm>
            <a:off x="2515701" y="5055703"/>
            <a:ext cx="1921566" cy="646331"/>
          </a:xfrm>
          <a:prstGeom prst="rect">
            <a:avLst/>
          </a:prstGeom>
          <a:noFill/>
        </p:spPr>
        <p:txBody>
          <a:bodyPr wrap="square" rtlCol="0">
            <a:spAutoFit/>
          </a:bodyPr>
          <a:lstStyle/>
          <a:p>
            <a:r>
              <a:rPr lang="en-US" sz="3600" b="1" dirty="0" smtClean="0">
                <a:solidFill>
                  <a:srgbClr val="FFFFFF"/>
                </a:solidFill>
                <a:latin typeface="Arial"/>
                <a:cs typeface="Arial"/>
              </a:rPr>
              <a:t>helpful</a:t>
            </a:r>
            <a:endParaRPr lang="en-US" sz="3600" b="1" dirty="0">
              <a:solidFill>
                <a:srgbClr val="FFFFFF"/>
              </a:solidFill>
              <a:latin typeface="Arial"/>
              <a:cs typeface="Arial"/>
            </a:endParaRPr>
          </a:p>
        </p:txBody>
      </p:sp>
    </p:spTree>
    <p:extLst>
      <p:ext uri="{BB962C8B-B14F-4D97-AF65-F5344CB8AC3E}">
        <p14:creationId xmlns:p14="http://schemas.microsoft.com/office/powerpoint/2010/main" val="3046739672"/>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xmlns:p14="http://schemas.microsoft.com/office/powerpoint/2010/main" spd="slow">
        <p:diamond/>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9217" y="1766957"/>
            <a:ext cx="8834783" cy="4462760"/>
          </a:xfrm>
          <a:prstGeom prst="rect">
            <a:avLst/>
          </a:prstGeom>
          <a:noFill/>
        </p:spPr>
        <p:txBody>
          <a:bodyPr wrap="square" rtlCol="0">
            <a:spAutoFit/>
          </a:bodyPr>
          <a:lstStyle/>
          <a:p>
            <a:r>
              <a:rPr lang="en-US" sz="3600" b="1" dirty="0">
                <a:solidFill>
                  <a:srgbClr val="FFFFFF"/>
                </a:solidFill>
                <a:latin typeface="Arial"/>
                <a:cs typeface="Arial"/>
              </a:rPr>
              <a:t>The way of discipleship </a:t>
            </a:r>
            <a:r>
              <a:rPr lang="en-US" sz="3600" b="1" dirty="0" smtClean="0">
                <a:solidFill>
                  <a:srgbClr val="FFFFFF"/>
                </a:solidFill>
                <a:latin typeface="Arial"/>
                <a:cs typeface="Arial"/>
              </a:rPr>
              <a:t>means _______  </a:t>
            </a:r>
            <a:endParaRPr lang="en-US" sz="3600" b="1" dirty="0">
              <a:solidFill>
                <a:srgbClr val="FFFFFF"/>
              </a:solidFill>
              <a:latin typeface="Arial"/>
              <a:cs typeface="Arial"/>
            </a:endParaRPr>
          </a:p>
          <a:p>
            <a:r>
              <a:rPr lang="en-US" sz="3600" b="1" dirty="0">
                <a:solidFill>
                  <a:srgbClr val="FFFFFF"/>
                </a:solidFill>
                <a:latin typeface="Arial"/>
                <a:cs typeface="Arial"/>
              </a:rPr>
              <a:t> </a:t>
            </a:r>
          </a:p>
          <a:p>
            <a:pPr marL="571500" lvl="0" indent="-571500">
              <a:buFont typeface="Arial"/>
              <a:buChar char="•"/>
            </a:pPr>
            <a:r>
              <a:rPr lang="en-US" sz="3600" b="1" dirty="0" smtClean="0">
                <a:solidFill>
                  <a:srgbClr val="FFFFFF"/>
                </a:solidFill>
                <a:latin typeface="Arial"/>
                <a:cs typeface="Arial"/>
              </a:rPr>
              <a:t>Given to _____</a:t>
            </a:r>
            <a:endParaRPr lang="en-US" sz="3600" b="1" dirty="0">
              <a:solidFill>
                <a:srgbClr val="FFFFFF"/>
              </a:solidFill>
              <a:latin typeface="Arial"/>
              <a:cs typeface="Arial"/>
            </a:endParaRPr>
          </a:p>
          <a:p>
            <a:pPr marL="571500" indent="-571500">
              <a:buFont typeface="Arial"/>
              <a:buChar char="•"/>
            </a:pPr>
            <a:endParaRPr lang="en-US" sz="3600" b="1" dirty="0">
              <a:solidFill>
                <a:srgbClr val="FFFFFF"/>
              </a:solidFill>
              <a:latin typeface="Arial"/>
              <a:cs typeface="Arial"/>
            </a:endParaRPr>
          </a:p>
          <a:p>
            <a:pPr marL="571500" lvl="0" indent="-571500">
              <a:buFont typeface="Arial"/>
              <a:buChar char="•"/>
            </a:pPr>
            <a:r>
              <a:rPr lang="en-US" sz="3600" b="1" dirty="0" smtClean="0">
                <a:solidFill>
                  <a:srgbClr val="FFFFFF"/>
                </a:solidFill>
                <a:latin typeface="Arial"/>
                <a:cs typeface="Arial"/>
              </a:rPr>
              <a:t>For the sake of ______ </a:t>
            </a:r>
            <a:endParaRPr lang="en-US" sz="3600" b="1" dirty="0">
              <a:solidFill>
                <a:srgbClr val="FFFFFF"/>
              </a:solidFill>
              <a:latin typeface="Arial"/>
              <a:cs typeface="Arial"/>
            </a:endParaRPr>
          </a:p>
          <a:p>
            <a:r>
              <a:rPr lang="en-US" sz="3600" b="1" dirty="0">
                <a:solidFill>
                  <a:srgbClr val="FFFFFF"/>
                </a:solidFill>
                <a:latin typeface="Arial"/>
                <a:cs typeface="Arial"/>
              </a:rPr>
              <a:t> </a:t>
            </a:r>
          </a:p>
          <a:p>
            <a:pPr marL="571500" lvl="0" indent="-571500">
              <a:buFont typeface="Arial"/>
              <a:buChar char="•"/>
            </a:pPr>
            <a:r>
              <a:rPr lang="en-US" sz="3600" b="1" dirty="0" smtClean="0">
                <a:solidFill>
                  <a:srgbClr val="FFFFFF"/>
                </a:solidFill>
                <a:latin typeface="Arial"/>
                <a:cs typeface="Arial"/>
              </a:rPr>
              <a:t>Living a life on ________</a:t>
            </a:r>
            <a:endParaRPr lang="en-US" sz="3600" b="1" dirty="0">
              <a:solidFill>
                <a:srgbClr val="FFFFFF"/>
              </a:solidFill>
              <a:latin typeface="Arial"/>
              <a:cs typeface="Arial"/>
            </a:endParaRPr>
          </a:p>
          <a:p>
            <a:endParaRPr lang="en-US" sz="3200" b="1" dirty="0" smtClean="0">
              <a:solidFill>
                <a:srgbClr val="FFFFFF"/>
              </a:solidFill>
              <a:latin typeface="Arial"/>
              <a:cs typeface="Arial"/>
            </a:endParaRPr>
          </a:p>
        </p:txBody>
      </p:sp>
      <p:sp>
        <p:nvSpPr>
          <p:cNvPr id="2" name="TextBox 1"/>
          <p:cNvSpPr txBox="1"/>
          <p:nvPr/>
        </p:nvSpPr>
        <p:spPr>
          <a:xfrm>
            <a:off x="7089914" y="1766957"/>
            <a:ext cx="2043043" cy="646331"/>
          </a:xfrm>
          <a:prstGeom prst="rect">
            <a:avLst/>
          </a:prstGeom>
          <a:noFill/>
        </p:spPr>
        <p:txBody>
          <a:bodyPr wrap="square" rtlCol="0">
            <a:spAutoFit/>
          </a:bodyPr>
          <a:lstStyle/>
          <a:p>
            <a:r>
              <a:rPr lang="en-US" sz="3600" b="1" dirty="0" smtClean="0">
                <a:solidFill>
                  <a:srgbClr val="FFFFFF"/>
                </a:solidFill>
                <a:latin typeface="Arial"/>
                <a:cs typeface="Arial"/>
              </a:rPr>
              <a:t>sacrifice</a:t>
            </a:r>
            <a:endParaRPr lang="en-US" sz="3600" b="1" dirty="0">
              <a:solidFill>
                <a:srgbClr val="FFFFFF"/>
              </a:solidFill>
              <a:latin typeface="Arial"/>
              <a:cs typeface="Arial"/>
            </a:endParaRPr>
          </a:p>
        </p:txBody>
      </p:sp>
      <p:sp>
        <p:nvSpPr>
          <p:cNvPr id="4" name="TextBox 3"/>
          <p:cNvSpPr txBox="1"/>
          <p:nvPr/>
        </p:nvSpPr>
        <p:spPr>
          <a:xfrm>
            <a:off x="2957436" y="2847007"/>
            <a:ext cx="1921566" cy="646331"/>
          </a:xfrm>
          <a:prstGeom prst="rect">
            <a:avLst/>
          </a:prstGeom>
          <a:noFill/>
        </p:spPr>
        <p:txBody>
          <a:bodyPr wrap="square" rtlCol="0">
            <a:spAutoFit/>
          </a:bodyPr>
          <a:lstStyle/>
          <a:p>
            <a:r>
              <a:rPr lang="en-US" sz="3600" b="1" dirty="0" smtClean="0">
                <a:solidFill>
                  <a:srgbClr val="FFFFFF"/>
                </a:solidFill>
                <a:latin typeface="Arial"/>
                <a:cs typeface="Arial"/>
              </a:rPr>
              <a:t>God</a:t>
            </a:r>
            <a:endParaRPr lang="en-US" sz="3600" b="1" dirty="0">
              <a:solidFill>
                <a:srgbClr val="FFFFFF"/>
              </a:solidFill>
              <a:latin typeface="Arial"/>
              <a:cs typeface="Arial"/>
            </a:endParaRPr>
          </a:p>
        </p:txBody>
      </p:sp>
      <p:sp>
        <p:nvSpPr>
          <p:cNvPr id="5" name="TextBox 4"/>
          <p:cNvSpPr txBox="1"/>
          <p:nvPr/>
        </p:nvSpPr>
        <p:spPr>
          <a:xfrm>
            <a:off x="4337880" y="3960186"/>
            <a:ext cx="1921566" cy="646331"/>
          </a:xfrm>
          <a:prstGeom prst="rect">
            <a:avLst/>
          </a:prstGeom>
          <a:noFill/>
        </p:spPr>
        <p:txBody>
          <a:bodyPr wrap="square" rtlCol="0">
            <a:spAutoFit/>
          </a:bodyPr>
          <a:lstStyle/>
          <a:p>
            <a:r>
              <a:rPr lang="en-US" sz="3600" b="1" dirty="0" smtClean="0">
                <a:solidFill>
                  <a:srgbClr val="FFFFFF"/>
                </a:solidFill>
                <a:latin typeface="Arial"/>
                <a:cs typeface="Arial"/>
              </a:rPr>
              <a:t>others</a:t>
            </a:r>
            <a:endParaRPr lang="en-US" sz="3600" b="1" dirty="0">
              <a:solidFill>
                <a:srgbClr val="FFFFFF"/>
              </a:solidFill>
              <a:latin typeface="Arial"/>
              <a:cs typeface="Arial"/>
            </a:endParaRPr>
          </a:p>
        </p:txBody>
      </p:sp>
      <p:sp>
        <p:nvSpPr>
          <p:cNvPr id="6" name="TextBox 5"/>
          <p:cNvSpPr txBox="1"/>
          <p:nvPr/>
        </p:nvSpPr>
        <p:spPr>
          <a:xfrm>
            <a:off x="4260571" y="5055703"/>
            <a:ext cx="1921566" cy="646331"/>
          </a:xfrm>
          <a:prstGeom prst="rect">
            <a:avLst/>
          </a:prstGeom>
          <a:noFill/>
        </p:spPr>
        <p:txBody>
          <a:bodyPr wrap="square" rtlCol="0">
            <a:spAutoFit/>
          </a:bodyPr>
          <a:lstStyle/>
          <a:p>
            <a:r>
              <a:rPr lang="en-US" sz="3600" b="1" dirty="0" smtClean="0">
                <a:solidFill>
                  <a:srgbClr val="FFFFFF"/>
                </a:solidFill>
                <a:latin typeface="Arial"/>
                <a:cs typeface="Arial"/>
              </a:rPr>
              <a:t>mission</a:t>
            </a:r>
            <a:endParaRPr lang="en-US" sz="3600" b="1" dirty="0">
              <a:solidFill>
                <a:srgbClr val="FFFFFF"/>
              </a:solidFill>
              <a:latin typeface="Arial"/>
              <a:cs typeface="Arial"/>
            </a:endParaRPr>
          </a:p>
        </p:txBody>
      </p:sp>
    </p:spTree>
    <p:extLst>
      <p:ext uri="{BB962C8B-B14F-4D97-AF65-F5344CB8AC3E}">
        <p14:creationId xmlns:p14="http://schemas.microsoft.com/office/powerpoint/2010/main" val="1152257961"/>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xmlns:p14="http://schemas.microsoft.com/office/powerpoint/2010/main" spd="slow">
        <p:diamond/>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142</TotalTime>
  <Words>111</Words>
  <Application>Microsoft Macintosh PowerPoint</Application>
  <PresentationFormat>On-screen Show (4:3)</PresentationFormat>
  <Paragraphs>36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Apple User</dc:creator>
  <cp:lastModifiedBy>Apple User</cp:lastModifiedBy>
  <cp:revision>6</cp:revision>
  <dcterms:created xsi:type="dcterms:W3CDTF">2017-01-18T16:41:10Z</dcterms:created>
  <dcterms:modified xsi:type="dcterms:W3CDTF">2017-01-18T19:03:30Z</dcterms:modified>
</cp:coreProperties>
</file>