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79" r:id="rId4"/>
    <p:sldId id="271" r:id="rId5"/>
    <p:sldId id="272" r:id="rId6"/>
    <p:sldId id="273" r:id="rId7"/>
    <p:sldId id="274" r:id="rId8"/>
    <p:sldId id="275" r:id="rId9"/>
    <p:sldId id="280" r:id="rId10"/>
    <p:sldId id="276" r:id="rId11"/>
    <p:sldId id="277" r:id="rId12"/>
    <p:sldId id="278" r:id="rId13"/>
    <p:sldId id="262"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A164"/>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23" autoAdjust="0"/>
    <p:restoredTop sz="90084" autoAdjust="0"/>
  </p:normalViewPr>
  <p:slideViewPr>
    <p:cSldViewPr>
      <p:cViewPr varScale="1">
        <p:scale>
          <a:sx n="66" d="100"/>
          <a:sy n="66" d="100"/>
        </p:scale>
        <p:origin x="-2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5186B51-23E2-4040-9CF0-19B96FA88DB7}"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673744-C786-0944-828F-BFABDF695F7E}" type="slidenum">
              <a:rPr lang="en-US"/>
              <a:pPr/>
              <a:t>‹#›</a:t>
            </a:fld>
            <a:endParaRPr lang="en-US"/>
          </a:p>
        </p:txBody>
      </p:sp>
    </p:spTree>
    <p:extLst>
      <p:ext uri="{BB962C8B-B14F-4D97-AF65-F5344CB8AC3E}">
        <p14:creationId xmlns:p14="http://schemas.microsoft.com/office/powerpoint/2010/main" val="3087937037"/>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FA927EC-E63A-ED4D-AEE7-5648034598C4}"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444E91F-841E-4047-9F59-1B2C337D7BAA}" type="slidenum">
              <a:rPr lang="en-US"/>
              <a:pPr/>
              <a:t>‹#›</a:t>
            </a:fld>
            <a:endParaRPr lang="en-US"/>
          </a:p>
        </p:txBody>
      </p:sp>
    </p:spTree>
    <p:extLst>
      <p:ext uri="{BB962C8B-B14F-4D97-AF65-F5344CB8AC3E}">
        <p14:creationId xmlns:p14="http://schemas.microsoft.com/office/powerpoint/2010/main" val="795728979"/>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2666A4C-D363-5A4C-A176-6BB7A03FC96E}"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AF912D-32F6-9441-98D8-ED0B1C1D350B}" type="slidenum">
              <a:rPr lang="en-US"/>
              <a:pPr/>
              <a:t>‹#›</a:t>
            </a:fld>
            <a:endParaRPr lang="en-US"/>
          </a:p>
        </p:txBody>
      </p:sp>
    </p:spTree>
    <p:extLst>
      <p:ext uri="{BB962C8B-B14F-4D97-AF65-F5344CB8AC3E}">
        <p14:creationId xmlns:p14="http://schemas.microsoft.com/office/powerpoint/2010/main" val="402176506"/>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95C64CD-E4D1-CA42-A9CB-CA20EFE89903}"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6DD423C-F8E7-8446-9E20-503C6D6EBF1E}" type="slidenum">
              <a:rPr lang="en-US"/>
              <a:pPr/>
              <a:t>‹#›</a:t>
            </a:fld>
            <a:endParaRPr lang="en-US"/>
          </a:p>
        </p:txBody>
      </p:sp>
    </p:spTree>
    <p:extLst>
      <p:ext uri="{BB962C8B-B14F-4D97-AF65-F5344CB8AC3E}">
        <p14:creationId xmlns:p14="http://schemas.microsoft.com/office/powerpoint/2010/main" val="861442702"/>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91FF2DA-AD3D-D347-A18D-4772EE3793ED}" type="datetimeFigureOut">
              <a:rPr lang="en-US"/>
              <a:pPr/>
              <a:t>5/19/2016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3D36BF-7030-7149-9900-74F9D57EC15E}" type="slidenum">
              <a:rPr lang="en-US"/>
              <a:pPr/>
              <a:t>‹#›</a:t>
            </a:fld>
            <a:endParaRPr lang="en-US"/>
          </a:p>
        </p:txBody>
      </p:sp>
    </p:spTree>
    <p:extLst>
      <p:ext uri="{BB962C8B-B14F-4D97-AF65-F5344CB8AC3E}">
        <p14:creationId xmlns:p14="http://schemas.microsoft.com/office/powerpoint/2010/main" val="279420697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5182EE4-168C-3A44-B141-6A955E3E27E0}" type="datetimeFigureOut">
              <a:rPr lang="en-US"/>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1AD9643-C23C-FC48-B4F0-8B233BFABF7C}" type="slidenum">
              <a:rPr lang="en-US"/>
              <a:pPr/>
              <a:t>‹#›</a:t>
            </a:fld>
            <a:endParaRPr lang="en-US"/>
          </a:p>
        </p:txBody>
      </p:sp>
    </p:spTree>
    <p:extLst>
      <p:ext uri="{BB962C8B-B14F-4D97-AF65-F5344CB8AC3E}">
        <p14:creationId xmlns:p14="http://schemas.microsoft.com/office/powerpoint/2010/main" val="2361472713"/>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80637E4-64AE-984F-9124-63BEC0520BC5}" type="datetimeFigureOut">
              <a:rPr lang="en-US"/>
              <a:pPr/>
              <a:t>5/19/2016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07CA018-DECE-2D4D-9E75-22FA2EE1CB98}" type="slidenum">
              <a:rPr lang="en-US"/>
              <a:pPr/>
              <a:t>‹#›</a:t>
            </a:fld>
            <a:endParaRPr lang="en-US"/>
          </a:p>
        </p:txBody>
      </p:sp>
    </p:spTree>
    <p:extLst>
      <p:ext uri="{BB962C8B-B14F-4D97-AF65-F5344CB8AC3E}">
        <p14:creationId xmlns:p14="http://schemas.microsoft.com/office/powerpoint/2010/main" val="197862352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A529CD2-9904-FD43-A083-44F6812B6CD9}" type="datetimeFigureOut">
              <a:rPr lang="en-US"/>
              <a:pPr/>
              <a:t>5/19/2016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51B1A3D-CCEA-2445-B004-7EE9E11EF7FE}" type="slidenum">
              <a:rPr lang="en-US"/>
              <a:pPr/>
              <a:t>‹#›</a:t>
            </a:fld>
            <a:endParaRPr lang="en-US"/>
          </a:p>
        </p:txBody>
      </p:sp>
    </p:spTree>
    <p:extLst>
      <p:ext uri="{BB962C8B-B14F-4D97-AF65-F5344CB8AC3E}">
        <p14:creationId xmlns:p14="http://schemas.microsoft.com/office/powerpoint/2010/main" val="296886209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F075547-A9F5-7D41-880B-6E59F76CC6EA}" type="datetimeFigureOut">
              <a:rPr lang="en-US"/>
              <a:pPr/>
              <a:t>5/19/2016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082303D-167F-384F-B2B8-49BCF44B93B0}" type="slidenum">
              <a:rPr lang="en-US"/>
              <a:pPr/>
              <a:t>‹#›</a:t>
            </a:fld>
            <a:endParaRPr lang="en-US"/>
          </a:p>
        </p:txBody>
      </p:sp>
    </p:spTree>
    <p:extLst>
      <p:ext uri="{BB962C8B-B14F-4D97-AF65-F5344CB8AC3E}">
        <p14:creationId xmlns:p14="http://schemas.microsoft.com/office/powerpoint/2010/main" val="229386885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8"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59469FF-834E-954B-8EFA-13B7E36D3FBD}" type="datetimeFigureOut">
              <a:rPr lang="en-US"/>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134B2F1-6576-BA46-9B13-13C921A560E5}" type="slidenum">
              <a:rPr lang="en-US"/>
              <a:pPr/>
              <a:t>‹#›</a:t>
            </a:fld>
            <a:endParaRPr lang="en-US"/>
          </a:p>
        </p:txBody>
      </p:sp>
    </p:spTree>
    <p:extLst>
      <p:ext uri="{BB962C8B-B14F-4D97-AF65-F5344CB8AC3E}">
        <p14:creationId xmlns:p14="http://schemas.microsoft.com/office/powerpoint/2010/main" val="233937805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560F523-DFE5-C744-BB87-E776A0B6D360}" type="datetimeFigureOut">
              <a:rPr lang="en-US"/>
              <a:pPr/>
              <a:t>5/19/2016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20B947E-DFA9-F34D-896B-B150F5D4063F}" type="slidenum">
              <a:rPr lang="en-US"/>
              <a:pPr/>
              <a:t>‹#›</a:t>
            </a:fld>
            <a:endParaRPr lang="en-US"/>
          </a:p>
        </p:txBody>
      </p:sp>
    </p:spTree>
    <p:extLst>
      <p:ext uri="{BB962C8B-B14F-4D97-AF65-F5344CB8AC3E}">
        <p14:creationId xmlns:p14="http://schemas.microsoft.com/office/powerpoint/2010/main" val="913453911"/>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FE41B41-BA84-ED48-BCA2-D2F13C1A4CE2}" type="datetimeFigureOut">
              <a:rPr lang="en-US"/>
              <a:pPr/>
              <a:t>5/19/2016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7114FD6D-349F-304C-9CF0-62B9DC258F1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xStyles>
    <p:titleStyle>
      <a:lvl1pPr algn="ctr" rtl="0" fontAlgn="base">
        <a:spcBef>
          <a:spcPct val="0"/>
        </a:spcBef>
        <a:spcAft>
          <a:spcPct val="0"/>
        </a:spcAft>
        <a:defRPr sz="4400" kern="1200">
          <a:solidFill>
            <a:schemeClr val="tx1"/>
          </a:solidFill>
          <a:latin typeface="+mj-lt"/>
          <a:ea typeface="ＭＳ Ｐゴシック" charset="0"/>
          <a:cs typeface="+mj-cs"/>
        </a:defRPr>
      </a:lvl1pPr>
      <a:lvl2pPr algn="ctr" rtl="0" fontAlgn="base">
        <a:spcBef>
          <a:spcPct val="0"/>
        </a:spcBef>
        <a:spcAft>
          <a:spcPct val="0"/>
        </a:spcAft>
        <a:defRPr sz="4400">
          <a:solidFill>
            <a:schemeClr val="tx1"/>
          </a:solidFill>
          <a:latin typeface="Calibri" charset="0"/>
          <a:ea typeface="ＭＳ Ｐゴシック" charset="0"/>
        </a:defRPr>
      </a:lvl2pPr>
      <a:lvl3pPr algn="ctr" rtl="0" fontAlgn="base">
        <a:spcBef>
          <a:spcPct val="0"/>
        </a:spcBef>
        <a:spcAft>
          <a:spcPct val="0"/>
        </a:spcAft>
        <a:defRPr sz="4400">
          <a:solidFill>
            <a:schemeClr val="tx1"/>
          </a:solidFill>
          <a:latin typeface="Calibri" charset="0"/>
          <a:ea typeface="ＭＳ Ｐゴシック" charset="0"/>
        </a:defRPr>
      </a:lvl3pPr>
      <a:lvl4pPr algn="ctr" rtl="0" fontAlgn="base">
        <a:spcBef>
          <a:spcPct val="0"/>
        </a:spcBef>
        <a:spcAft>
          <a:spcPct val="0"/>
        </a:spcAft>
        <a:defRPr sz="4400">
          <a:solidFill>
            <a:schemeClr val="tx1"/>
          </a:solidFill>
          <a:latin typeface="Calibri" charset="0"/>
          <a:ea typeface="ＭＳ Ｐゴシック" charset="0"/>
        </a:defRPr>
      </a:lvl4pPr>
      <a:lvl5pPr algn="ctr" rtl="0" fontAlgn="base">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extBox 6"/>
          <p:cNvSpPr txBox="1">
            <a:spLocks noChangeArrowheads="1"/>
          </p:cNvSpPr>
          <p:nvPr/>
        </p:nvSpPr>
        <p:spPr bwMode="auto">
          <a:xfrm>
            <a:off x="925513" y="2521059"/>
            <a:ext cx="7292975" cy="18158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48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Revealed</a:t>
            </a:r>
          </a:p>
          <a:p>
            <a:pPr algn="ct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Who Can Stand</a:t>
            </a:r>
          </a:p>
          <a:p>
            <a:pPr algn="ct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990600"/>
            <a:ext cx="7772400" cy="4524315"/>
          </a:xfrm>
          <a:prstGeom prst="rect">
            <a:avLst/>
          </a:prstGeom>
          <a:noFill/>
        </p:spPr>
        <p:txBody>
          <a:bodyPr wrap="square" rtlCol="0">
            <a:spAutoFit/>
          </a:bodyPr>
          <a:lstStyle/>
          <a:p>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13 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Then one of the elders addressed me, saying, “Who are these, clothed in white robes, and from where have they come?” </a:t>
            </a:r>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14 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 said to him, “Sir, you know.” And he said to me, “These are the ones coming out of the great tribulation. They have washed their robes and made them white in the blood of the Lamb.</a:t>
            </a:r>
          </a:p>
        </p:txBody>
      </p:sp>
      <p:sp>
        <p:nvSpPr>
          <p:cNvPr id="6"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4218607"/>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1413064"/>
            <a:ext cx="7772400" cy="4031873"/>
          </a:xfrm>
          <a:prstGeom prst="rect">
            <a:avLst/>
          </a:prstGeom>
          <a:noFill/>
        </p:spPr>
        <p:txBody>
          <a:bodyPr wrap="square" rtlCol="0">
            <a:spAutoFit/>
          </a:bodyPr>
          <a:lstStyle/>
          <a:p>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15</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“Therefore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they are before the </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throne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of God, and serve him day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and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night in his temple;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and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he who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sits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on the throne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will shelter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them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with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his presence</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16</a:t>
            </a:r>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They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shall hunger no more</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neither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thirst anymore</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the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sun shall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not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strike them</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nor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any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scorching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heat</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n-US" sz="32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290036"/>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2151728"/>
            <a:ext cx="7772400" cy="2554545"/>
          </a:xfrm>
          <a:prstGeom prst="rect">
            <a:avLst/>
          </a:prstGeom>
          <a:noFill/>
        </p:spPr>
        <p:txBody>
          <a:bodyPr wrap="square" rtlCol="0">
            <a:spAutoFit/>
          </a:bodyPr>
          <a:lstStyle/>
          <a:p>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17</a:t>
            </a:r>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For the Lamb in the midst of the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throne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will be their shepherd, and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he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will guide them to springs of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living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water</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and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God will wipe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away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every tear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their eyes.”</a:t>
            </a:r>
            <a:endPar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6087205"/>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685800" y="914400"/>
            <a:ext cx="8077200" cy="3962400"/>
          </a:xfrm>
        </p:spPr>
        <p:txBody>
          <a:bodyPr/>
          <a:lstStyle/>
          <a:p>
            <a:pPr algn="l"/>
            <a: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Those who are sealed with the </a:t>
            </a:r>
            <a:r>
              <a:rPr lang="en-US" sz="3200" b="1" dirty="0" smtClean="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_____ ______</a:t>
            </a:r>
            <a: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r>
            <a:b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b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Those who pass through the </a:t>
            </a:r>
            <a:r>
              <a:rPr lang="en-US" sz="3200" b="1" dirty="0" smtClean="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__________</a:t>
            </a:r>
            <a: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r>
            <a:b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b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Those who are glorified in </a:t>
            </a:r>
            <a:r>
              <a:rPr lang="en-US" sz="3200" b="1" dirty="0" smtClean="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_______</a:t>
            </a:r>
            <a:endParaRPr lang="en-US" sz="3200" b="1" dirty="0">
              <a:solidFill>
                <a:srgbClr val="FFFFFF"/>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2" name="TextBox 1"/>
          <p:cNvSpPr txBox="1"/>
          <p:nvPr/>
        </p:nvSpPr>
        <p:spPr>
          <a:xfrm>
            <a:off x="6629400" y="1396424"/>
            <a:ext cx="1371600" cy="584776"/>
          </a:xfrm>
          <a:prstGeom prst="rect">
            <a:avLst/>
          </a:prstGeom>
          <a:noFill/>
        </p:spPr>
        <p:txBody>
          <a:bodyPr wrap="square" rtlCol="0">
            <a:spAutoFit/>
          </a:bodyPr>
          <a:lstStyle/>
          <a:p>
            <a:pPr algn="ctr"/>
            <a:r>
              <a:rPr lang="en-US" sz="3200" b="1" dirty="0" smtClean="0">
                <a:solidFill>
                  <a:srgbClr val="FFFFFF"/>
                </a:solidFill>
                <a:effectLst>
                  <a:glow rad="101600">
                    <a:schemeClr val="tx1">
                      <a:alpha val="75000"/>
                    </a:schemeClr>
                  </a:glow>
                </a:effectLst>
                <a:latin typeface="Arial" panose="020B0604020202020204" pitchFamily="34" charset="0"/>
                <a:cs typeface="Arial" panose="020B0604020202020204" pitchFamily="34" charset="0"/>
              </a:rPr>
              <a:t>Holy</a:t>
            </a:r>
            <a:endParaRPr lang="en-US" sz="3200" b="1" dirty="0">
              <a:solidFill>
                <a:srgbClr val="FFFFFF"/>
              </a:solidFill>
              <a:effectLst>
                <a:glow rad="101600">
                  <a:schemeClr val="tx1">
                    <a:alpha val="75000"/>
                  </a:schemeClr>
                </a:glow>
              </a:effectLst>
              <a:latin typeface="Arial" panose="020B0604020202020204" pitchFamily="34" charset="0"/>
              <a:cs typeface="Arial" panose="020B0604020202020204" pitchFamily="34" charset="0"/>
            </a:endParaRPr>
          </a:p>
        </p:txBody>
      </p:sp>
      <p:sp>
        <p:nvSpPr>
          <p:cNvPr id="10" name="TextBox 9"/>
          <p:cNvSpPr txBox="1"/>
          <p:nvPr/>
        </p:nvSpPr>
        <p:spPr>
          <a:xfrm>
            <a:off x="6400800" y="2844224"/>
            <a:ext cx="2286000" cy="584776"/>
          </a:xfrm>
          <a:prstGeom prst="rect">
            <a:avLst/>
          </a:prstGeom>
          <a:noFill/>
        </p:spPr>
        <p:txBody>
          <a:bodyPr wrap="square" rtlCol="0">
            <a:spAutoFit/>
          </a:bodyPr>
          <a:lstStyle/>
          <a:p>
            <a:pPr algn="ctr"/>
            <a:r>
              <a:rPr lang="en-US" sz="3200" b="1" dirty="0" smtClean="0">
                <a:solidFill>
                  <a:srgbClr val="FFFFFF"/>
                </a:solidFill>
                <a:effectLst>
                  <a:glow rad="101600">
                    <a:schemeClr val="tx1">
                      <a:alpha val="75000"/>
                    </a:schemeClr>
                  </a:glow>
                </a:effectLst>
                <a:latin typeface="Arial" panose="020B0604020202020204" pitchFamily="34" charset="0"/>
                <a:cs typeface="Arial" panose="020B0604020202020204" pitchFamily="34" charset="0"/>
              </a:rPr>
              <a:t>tribulation</a:t>
            </a:r>
            <a:endParaRPr lang="en-US" sz="3200" b="1" dirty="0">
              <a:solidFill>
                <a:srgbClr val="FFFFFF"/>
              </a:solidFill>
              <a:effectLst>
                <a:glow rad="101600">
                  <a:schemeClr val="tx1">
                    <a:alpha val="75000"/>
                  </a:schemeClr>
                </a:glow>
              </a:effectLst>
              <a:latin typeface="Arial" panose="020B0604020202020204" pitchFamily="34" charset="0"/>
              <a:cs typeface="Arial" panose="020B0604020202020204" pitchFamily="34" charset="0"/>
            </a:endParaRPr>
          </a:p>
        </p:txBody>
      </p:sp>
      <p:sp>
        <p:nvSpPr>
          <p:cNvPr id="11" name="TextBox 10"/>
          <p:cNvSpPr txBox="1"/>
          <p:nvPr/>
        </p:nvSpPr>
        <p:spPr>
          <a:xfrm>
            <a:off x="5791200" y="3834824"/>
            <a:ext cx="1828800" cy="584776"/>
          </a:xfrm>
          <a:prstGeom prst="rect">
            <a:avLst/>
          </a:prstGeom>
          <a:noFill/>
        </p:spPr>
        <p:txBody>
          <a:bodyPr wrap="square" rtlCol="0">
            <a:spAutoFit/>
          </a:bodyPr>
          <a:lstStyle/>
          <a:p>
            <a:pPr algn="ctr"/>
            <a:r>
              <a:rPr lang="en-US" sz="3200" b="1" dirty="0" smtClean="0">
                <a:solidFill>
                  <a:srgbClr val="FFFFFF"/>
                </a:solidFill>
                <a:effectLst>
                  <a:glow rad="101600">
                    <a:schemeClr val="tx1">
                      <a:alpha val="75000"/>
                    </a:schemeClr>
                  </a:glow>
                </a:effectLst>
                <a:latin typeface="Arial" panose="020B0604020202020204" pitchFamily="34" charset="0"/>
                <a:cs typeface="Arial" panose="020B0604020202020204" pitchFamily="34" charset="0"/>
              </a:rPr>
              <a:t>heaven</a:t>
            </a:r>
            <a:endParaRPr lang="en-US" sz="3200" b="1" dirty="0">
              <a:solidFill>
                <a:srgbClr val="FFFFFF"/>
              </a:solidFill>
              <a:effectLst>
                <a:glow rad="101600">
                  <a:schemeClr val="tx1">
                    <a:alpha val="75000"/>
                  </a:schemeClr>
                </a:glow>
              </a:effectLst>
              <a:latin typeface="Arial" panose="020B0604020202020204" pitchFamily="34" charset="0"/>
              <a:cs typeface="Arial" panose="020B0604020202020204" pitchFamily="34" charset="0"/>
            </a:endParaRPr>
          </a:p>
        </p:txBody>
      </p:sp>
      <p:sp>
        <p:nvSpPr>
          <p:cNvPr id="6" name="TextBox 5"/>
          <p:cNvSpPr txBox="1"/>
          <p:nvPr/>
        </p:nvSpPr>
        <p:spPr>
          <a:xfrm>
            <a:off x="800100" y="1853624"/>
            <a:ext cx="1409700" cy="584776"/>
          </a:xfrm>
          <a:prstGeom prst="rect">
            <a:avLst/>
          </a:prstGeom>
          <a:noFill/>
        </p:spPr>
        <p:txBody>
          <a:bodyPr wrap="square" rtlCol="0">
            <a:spAutoFit/>
          </a:bodyPr>
          <a:lstStyle/>
          <a:p>
            <a:pPr algn="ctr"/>
            <a:r>
              <a:rPr lang="en-US" sz="3200" b="1" dirty="0" smtClean="0">
                <a:solidFill>
                  <a:srgbClr val="FFFFFF"/>
                </a:solidFill>
                <a:effectLst>
                  <a:glow rad="101600">
                    <a:schemeClr val="tx1">
                      <a:alpha val="75000"/>
                    </a:schemeClr>
                  </a:glow>
                </a:effectLst>
                <a:latin typeface="Arial" panose="020B0604020202020204" pitchFamily="34" charset="0"/>
                <a:cs typeface="Arial" panose="020B0604020202020204" pitchFamily="34" charset="0"/>
              </a:rPr>
              <a:t>Spirit</a:t>
            </a:r>
            <a:endParaRPr lang="en-US" sz="3200" b="1" dirty="0">
              <a:solidFill>
                <a:srgbClr val="FFFFFF"/>
              </a:solidFill>
              <a:effectLst>
                <a:glow rad="1016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0097182"/>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25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fade">
                                      <p:cBhvr>
                                        <p:cTn id="15" dur="2000"/>
                                        <p:tgtEl>
                                          <p:spTgt spid="1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67090" y="2621347"/>
            <a:ext cx="7009821" cy="1615307"/>
          </a:xfrm>
          <a:prstGeom prst="rect">
            <a:avLst/>
          </a:prstGeom>
        </p:spPr>
      </p:pic>
    </p:spTree>
    <p:extLst>
      <p:ext uri="{BB962C8B-B14F-4D97-AF65-F5344CB8AC3E}">
        <p14:creationId xmlns:p14="http://schemas.microsoft.com/office/powerpoint/2010/main" val="25310145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5" name="TextBox 4"/>
          <p:cNvSpPr txBox="1"/>
          <p:nvPr/>
        </p:nvSpPr>
        <p:spPr>
          <a:xfrm>
            <a:off x="685800" y="2151728"/>
            <a:ext cx="7772400" cy="2554545"/>
          </a:xfrm>
          <a:prstGeom prst="rect">
            <a:avLst/>
          </a:prstGeom>
          <a:noFill/>
        </p:spPr>
        <p:txBody>
          <a:bodyPr wrap="square" rtlCol="0">
            <a:spAutoFit/>
          </a:bodyPr>
          <a:lstStyle/>
          <a:p>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After this I saw four angels standing at the four corners of the earth, holding back the four winds of the earth, that no wind might blow on earth or sea or against any tree. </a:t>
            </a:r>
            <a:endParaRPr lang="en-US" sz="32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990600"/>
            <a:ext cx="7772400" cy="4524315"/>
          </a:xfrm>
          <a:prstGeom prst="rect">
            <a:avLst/>
          </a:prstGeom>
          <a:noFill/>
        </p:spPr>
        <p:txBody>
          <a:bodyPr wrap="square" rtlCol="0">
            <a:spAutoFit/>
          </a:bodyPr>
          <a:lstStyle/>
          <a:p>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2</a:t>
            </a:r>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Then I saw another angel ascending from the rising of the sun, with the seal of the living God, and he called with a loud voice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to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 four angels who had been given power to harm earth and sea, </a:t>
            </a:r>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3</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saying, “Do not harm the earth or the sea or the trees, until we have sealed the servants of our God on their foreheads.” </a:t>
            </a:r>
            <a:endParaRPr lang="en-US" sz="32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9208867"/>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1495138"/>
            <a:ext cx="7772400" cy="3867725"/>
          </a:xfrm>
          <a:prstGeom prst="rect">
            <a:avLst/>
          </a:prstGeom>
          <a:noFill/>
        </p:spPr>
        <p:txBody>
          <a:bodyPr wrap="square" rtlCol="0">
            <a:spAutoFit/>
          </a:bodyPr>
          <a:lstStyle/>
          <a:p>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4</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And I heard the number of the sealed, 144,000, sealed from every tribe of the sons of Israel:</a:t>
            </a:r>
          </a:p>
          <a:p>
            <a:endPar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5</a:t>
            </a:r>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Judah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were sealed,</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Reuben,</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Gad</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750230"/>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1659285"/>
            <a:ext cx="7924800" cy="3046988"/>
          </a:xfrm>
          <a:prstGeom prst="rect">
            <a:avLst/>
          </a:prstGeom>
          <a:noFill/>
        </p:spPr>
        <p:txBody>
          <a:bodyPr wrap="square" rtlCol="0">
            <a:spAutoFit/>
          </a:bodyPr>
          <a:lstStyle/>
          <a:p>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6</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Asher,</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Naphtali,</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Manasseh,</a:t>
            </a:r>
          </a:p>
          <a:p>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7</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Simeon</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Levi,</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Issachar</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endPar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09856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1659285"/>
            <a:ext cx="7772400" cy="2062103"/>
          </a:xfrm>
          <a:prstGeom prst="rect">
            <a:avLst/>
          </a:prstGeom>
          <a:noFill/>
        </p:spPr>
        <p:txBody>
          <a:bodyPr wrap="square" rtlCol="0">
            <a:spAutoFit/>
          </a:bodyPr>
          <a:lstStyle/>
          <a:p>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8</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Zebulun,</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Joseph,</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12,000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from the tribe of Benjamin </a:t>
            </a:r>
          </a:p>
          <a:p>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were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sealed</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6680305"/>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1659285"/>
            <a:ext cx="7772400" cy="3539430"/>
          </a:xfrm>
          <a:prstGeom prst="rect">
            <a:avLst/>
          </a:prstGeom>
          <a:noFill/>
        </p:spPr>
        <p:txBody>
          <a:bodyPr wrap="square" rtlCol="0">
            <a:spAutoFit/>
          </a:bodyPr>
          <a:lstStyle/>
          <a:p>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9</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After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this I looked, and behold, a great multitude that no one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could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number</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from every nation, from all tribes and peoples and languages, standing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before the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throne and before the Lamb, clothed in white robes, with palm branches in their hands, </a:t>
            </a:r>
            <a:endParaRPr lang="en-U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6959129"/>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1413064"/>
            <a:ext cx="7772400" cy="4031873"/>
          </a:xfrm>
          <a:prstGeom prst="rect">
            <a:avLst/>
          </a:prstGeom>
          <a:noFill/>
        </p:spPr>
        <p:txBody>
          <a:bodyPr wrap="square" rtlCol="0">
            <a:spAutoFit/>
          </a:bodyPr>
          <a:lstStyle/>
          <a:p>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10 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and crying out with a loud voice, “Salvation belongs to our God who sits on the throne, and to the Lamb</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11</a:t>
            </a:r>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And all the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angels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were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standing around the throne and around the elders and the four living creatures, and they fell on their faces before </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 throne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and worshiped God, </a:t>
            </a:r>
            <a:endParaRPr lang="en-U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3636852"/>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85800" y="1413064"/>
            <a:ext cx="7772400" cy="4031873"/>
          </a:xfrm>
          <a:prstGeom prst="rect">
            <a:avLst/>
          </a:prstGeom>
          <a:noFill/>
        </p:spPr>
        <p:txBody>
          <a:bodyPr wrap="square" rtlCol="0">
            <a:spAutoFit/>
          </a:bodyPr>
          <a:lstStyle/>
          <a:p>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12 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saying, “Amen! Blessing and glory and wisdom and thanksgiving and honor and power and might be to our God forever and ever! Amen</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baseline="30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13</a:t>
            </a:r>
            <a:r>
              <a:rPr lang="en-US" sz="3200" b="1" baseline="30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32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Then one of the elders addressed me, saying, “Who are these, clothed in white robes, and from where have they come</a:t>
            </a:r>
            <a:r>
              <a:rPr lang="en-US" sz="32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n-US" sz="3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 name="Title 1"/>
          <p:cNvSpPr>
            <a:spLocks noGrp="1"/>
          </p:cNvSpPr>
          <p:nvPr>
            <p:ph type="title"/>
          </p:nvPr>
        </p:nvSpPr>
        <p:spPr>
          <a:xfrm>
            <a:off x="228600" y="76200"/>
            <a:ext cx="8229600" cy="1143000"/>
          </a:xfrm>
        </p:spPr>
        <p:txBody>
          <a:bodyPr/>
          <a:lstStyle/>
          <a:p>
            <a:pPr algn="l"/>
            <a:r>
              <a:rPr lang="en-US" sz="3600" b="1"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Revelation 7:1-17</a:t>
            </a:r>
            <a:endParaRPr lang="en-US" sz="3600" b="1"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416128"/>
      </p:ext>
    </p:extLst>
  </p:cSld>
  <p:clrMapOvr>
    <a:masterClrMapping/>
  </p:clrMapOvr>
  <mc:AlternateContent xmlns:mc="http://schemas.openxmlformats.org/markup-compatibility/2006">
    <mc:Choice xmlns:p14="http://schemas.microsoft.com/office/powerpoint/2010/main" Requires="p14">
      <p:transition spd="slow" p14:dur="2500">
        <p:fad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1105</TotalTime>
  <Words>169</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Revelation 7:1-17</vt:lpstr>
      <vt:lpstr>Revelation 7:1-17</vt:lpstr>
      <vt:lpstr>Revelation 7:1-17</vt:lpstr>
      <vt:lpstr>Revelation 7:1-17</vt:lpstr>
      <vt:lpstr>Revelation 7:1-17</vt:lpstr>
      <vt:lpstr>Revelation 7:1-17</vt:lpstr>
      <vt:lpstr>Revelation 7:1-17</vt:lpstr>
      <vt:lpstr>Revelation 7:1-17</vt:lpstr>
      <vt:lpstr>Revelation 7:1-17</vt:lpstr>
      <vt:lpstr>Revelation 7:1-17</vt:lpstr>
      <vt:lpstr>Revelation 7:1-17</vt:lpstr>
      <vt:lpstr>Those who are sealed with the _____ ______   Those who pass through the __________   Those who are glorified in _______</vt:lpstr>
      <vt:lpstr>PowerPoint Presentation</vt:lpstr>
    </vt:vector>
  </TitlesOfParts>
  <Company>Visual Impact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Mac</cp:lastModifiedBy>
  <cp:revision>63</cp:revision>
  <dcterms:created xsi:type="dcterms:W3CDTF">2011-11-04T03:21:55Z</dcterms:created>
  <dcterms:modified xsi:type="dcterms:W3CDTF">2016-05-20T02:27:22Z</dcterms:modified>
</cp:coreProperties>
</file>