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9" r:id="rId5"/>
    <p:sldId id="270" r:id="rId6"/>
    <p:sldId id="271" r:id="rId7"/>
    <p:sldId id="258" r:id="rId8"/>
    <p:sldId id="25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4" d="100"/>
          <a:sy n="74" d="100"/>
        </p:scale>
        <p:origin x="-42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1B6616-5EA8-404E-A3B6-06343BB4B66A}"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2862074153"/>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1B6616-5EA8-404E-A3B6-06343BB4B66A}"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2802897154"/>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1B6616-5EA8-404E-A3B6-06343BB4B66A}"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4060147717"/>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1B6616-5EA8-404E-A3B6-06343BB4B66A}"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1953368665"/>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71B6616-5EA8-404E-A3B6-06343BB4B66A}"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2237689559"/>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71B6616-5EA8-404E-A3B6-06343BB4B66A}"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2870643343"/>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1B6616-5EA8-404E-A3B6-06343BB4B66A}" type="datetimeFigureOut">
              <a:rPr lang="en-US" smtClean="0"/>
              <a:t>3/22/2016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1091454024"/>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1B6616-5EA8-404E-A3B6-06343BB4B66A}" type="datetimeFigureOut">
              <a:rPr lang="en-US" smtClean="0"/>
              <a:t>3/22/2016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1425871151"/>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B6616-5EA8-404E-A3B6-06343BB4B66A}" type="datetimeFigureOut">
              <a:rPr lang="en-US" smtClean="0"/>
              <a:t>3/22/2016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3744770583"/>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1B6616-5EA8-404E-A3B6-06343BB4B66A}"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1325474051"/>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71B6616-5EA8-404E-A3B6-06343BB4B66A}"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320AE4-8B01-42F6-BED3-0948F4D45ACC}" type="slidenum">
              <a:rPr lang="en-US" smtClean="0"/>
              <a:t>‹#›</a:t>
            </a:fld>
            <a:endParaRPr lang="en-US"/>
          </a:p>
        </p:txBody>
      </p:sp>
    </p:spTree>
    <p:extLst>
      <p:ext uri="{BB962C8B-B14F-4D97-AF65-F5344CB8AC3E}">
        <p14:creationId xmlns:p14="http://schemas.microsoft.com/office/powerpoint/2010/main" val="1726542049"/>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B6616-5EA8-404E-A3B6-06343BB4B66A}" type="datetimeFigureOut">
              <a:rPr lang="en-US" smtClean="0"/>
              <a:t>3/22/2016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20AE4-8B01-42F6-BED3-0948F4D45ACC}" type="slidenum">
              <a:rPr lang="en-US" smtClean="0"/>
              <a:t>‹#›</a:t>
            </a:fld>
            <a:endParaRPr lang="en-US"/>
          </a:p>
        </p:txBody>
      </p:sp>
    </p:spTree>
    <p:extLst>
      <p:ext uri="{BB962C8B-B14F-4D97-AF65-F5344CB8AC3E}">
        <p14:creationId xmlns:p14="http://schemas.microsoft.com/office/powerpoint/2010/main" val="1626592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06327" y="1084521"/>
            <a:ext cx="8941980" cy="1015663"/>
          </a:xfrm>
          <a:prstGeom prst="rect">
            <a:avLst/>
          </a:prstGeom>
          <a:noFill/>
        </p:spPr>
        <p:txBody>
          <a:bodyPr wrap="square" rtlCol="0">
            <a:spAutoFit/>
          </a:bodyPr>
          <a:lstStyle/>
          <a:p>
            <a:pPr algn="ctr"/>
            <a:r>
              <a:rPr lang="en-US" sz="3600" dirty="0">
                <a:solidFill>
                  <a:schemeClr val="bg1"/>
                </a:solidFill>
                <a:latin typeface="Arial Black" panose="020B0A04020102020204" pitchFamily="34" charset="0"/>
              </a:rPr>
              <a:t>The Miracles of the Resurrection</a:t>
            </a:r>
          </a:p>
          <a:p>
            <a:pPr algn="ctr"/>
            <a:r>
              <a:rPr lang="en-US" sz="2400" dirty="0">
                <a:solidFill>
                  <a:schemeClr val="bg1"/>
                </a:solidFill>
                <a:latin typeface="Arial Black" panose="020B0A04020102020204" pitchFamily="34" charset="0"/>
              </a:rPr>
              <a:t>Matthew 27:57-66</a:t>
            </a:r>
          </a:p>
        </p:txBody>
      </p:sp>
    </p:spTree>
    <p:extLst>
      <p:ext uri="{BB962C8B-B14F-4D97-AF65-F5344CB8AC3E}">
        <p14:creationId xmlns:p14="http://schemas.microsoft.com/office/powerpoint/2010/main" val="1332563673"/>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9" y="1413064"/>
            <a:ext cx="6400800" cy="4031873"/>
          </a:xfrm>
          <a:prstGeom prst="rect">
            <a:avLst/>
          </a:prstGeom>
          <a:noFill/>
        </p:spPr>
        <p:txBody>
          <a:bodyPr wrap="square" rtlCol="0">
            <a:spAutoFit/>
          </a:bodyPr>
          <a:lstStyle/>
          <a:p>
            <a:r>
              <a:rPr lang="en-US" sz="3200" b="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57 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When it was evening, there came a rich man from Arimathea, named Joseph, who also was a disciple of Jesus. </a:t>
            </a:r>
            <a:r>
              <a:rPr lang="en-US" sz="3200" b="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58 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 went to Pilate and asked for the body of Jesus. Then Pilate ordered it to be given to him. </a:t>
            </a:r>
            <a:endParaRPr lang="en-US" sz="3200" b="1" dirty="0">
              <a:ln>
                <a:solidFill>
                  <a:schemeClr val="tx1"/>
                </a:solidFill>
              </a:ln>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TextBox 2"/>
          <p:cNvSpPr txBox="1"/>
          <p:nvPr/>
        </p:nvSpPr>
        <p:spPr>
          <a:xfrm>
            <a:off x="511814" y="331208"/>
            <a:ext cx="8315653"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27:57-66</a:t>
            </a:r>
          </a:p>
        </p:txBody>
      </p:sp>
    </p:spTree>
    <p:extLst>
      <p:ext uri="{BB962C8B-B14F-4D97-AF65-F5344CB8AC3E}">
        <p14:creationId xmlns:p14="http://schemas.microsoft.com/office/powerpoint/2010/main" val="2329298787"/>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1" y="1229717"/>
            <a:ext cx="6400800" cy="5016758"/>
          </a:xfrm>
          <a:prstGeom prst="rect">
            <a:avLst/>
          </a:prstGeom>
          <a:noFill/>
        </p:spPr>
        <p:txBody>
          <a:bodyPr wrap="square" rtlCol="0">
            <a:spAutoFit/>
          </a:bodyPr>
          <a:lstStyle/>
          <a:p>
            <a:r>
              <a:rPr lang="en-US" sz="3200" b="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59 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Joseph took the body and wrapped it in a clean linen shroud </a:t>
            </a:r>
            <a:r>
              <a:rPr lang="en-US" sz="3200" b="1" baseline="300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60</a:t>
            </a:r>
            <a:r>
              <a:rPr lang="en-US" sz="3200" b="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laid it in his own new tomb, which he had cut in the rock. And he rolled a great stone to the entrance of the tomb and went away. </a:t>
            </a:r>
            <a:r>
              <a:rPr lang="en-US" sz="3200" b="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61 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Mary Magdalene and the other Mary were there, sitting opposite the tomb.</a:t>
            </a:r>
          </a:p>
        </p:txBody>
      </p:sp>
      <p:sp>
        <p:nvSpPr>
          <p:cNvPr id="4" name="TextBox 3"/>
          <p:cNvSpPr txBox="1"/>
          <p:nvPr/>
        </p:nvSpPr>
        <p:spPr>
          <a:xfrm>
            <a:off x="511814" y="331208"/>
            <a:ext cx="8315653"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27:57-66</a:t>
            </a:r>
          </a:p>
        </p:txBody>
      </p:sp>
    </p:spTree>
    <p:extLst>
      <p:ext uri="{BB962C8B-B14F-4D97-AF65-F5344CB8AC3E}">
        <p14:creationId xmlns:p14="http://schemas.microsoft.com/office/powerpoint/2010/main" val="1644026022"/>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53037" y="1413064"/>
            <a:ext cx="6375042" cy="4031873"/>
          </a:xfrm>
          <a:prstGeom prst="rect">
            <a:avLst/>
          </a:prstGeom>
          <a:noFill/>
        </p:spPr>
        <p:txBody>
          <a:bodyPr wrap="square" rtlCol="0">
            <a:spAutoFit/>
          </a:bodyPr>
          <a:lstStyle/>
          <a:p>
            <a:r>
              <a:rPr lang="en-US" sz="3200" b="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62 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next day, that is, after the day of Preparation, the chief priests and the Pharisees gathered before Pilate </a:t>
            </a:r>
            <a:r>
              <a:rPr lang="en-US" sz="3200" b="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63 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and said, “Sir, we remember how that impostor said, while he was still alive, ‘After three days I will rise.’ </a:t>
            </a:r>
          </a:p>
        </p:txBody>
      </p:sp>
      <p:sp>
        <p:nvSpPr>
          <p:cNvPr id="4" name="TextBox 3"/>
          <p:cNvSpPr txBox="1"/>
          <p:nvPr/>
        </p:nvSpPr>
        <p:spPr>
          <a:xfrm>
            <a:off x="511814" y="331208"/>
            <a:ext cx="8315653"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27:57-66</a:t>
            </a:r>
          </a:p>
        </p:txBody>
      </p:sp>
    </p:spTree>
    <p:extLst>
      <p:ext uri="{BB962C8B-B14F-4D97-AF65-F5344CB8AC3E}">
        <p14:creationId xmlns:p14="http://schemas.microsoft.com/office/powerpoint/2010/main" val="2454362661"/>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40159" y="1659285"/>
            <a:ext cx="6400800" cy="3539430"/>
          </a:xfrm>
          <a:prstGeom prst="rect">
            <a:avLst/>
          </a:prstGeom>
          <a:noFill/>
        </p:spPr>
        <p:txBody>
          <a:bodyPr wrap="square" rtlCol="0">
            <a:spAutoFit/>
          </a:bodyPr>
          <a:lstStyle/>
          <a:p>
            <a:r>
              <a:rPr lang="en-US" sz="3200" b="1" baseline="300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64</a:t>
            </a:r>
            <a:r>
              <a:rPr lang="en-US" sz="3200" b="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Therefore order the tomb to be made secure until the third day, lest his disciples go and steal him away and tell the people, ‘He has risen from the dead,’ and the last fraud will be worse than the first.”</a:t>
            </a:r>
            <a:r>
              <a:rPr lang="en-US" sz="3200" b="1" baseline="300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a:t>
            </a:r>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TextBox 3"/>
          <p:cNvSpPr txBox="1"/>
          <p:nvPr/>
        </p:nvSpPr>
        <p:spPr>
          <a:xfrm>
            <a:off x="511814" y="331208"/>
            <a:ext cx="8315653"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27:57-66</a:t>
            </a:r>
          </a:p>
        </p:txBody>
      </p:sp>
    </p:spTree>
    <p:extLst>
      <p:ext uri="{BB962C8B-B14F-4D97-AF65-F5344CB8AC3E}">
        <p14:creationId xmlns:p14="http://schemas.microsoft.com/office/powerpoint/2010/main" val="2022131431"/>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8794" y="1905506"/>
            <a:ext cx="6349286" cy="3046988"/>
          </a:xfrm>
          <a:prstGeom prst="rect">
            <a:avLst/>
          </a:prstGeom>
          <a:noFill/>
        </p:spPr>
        <p:txBody>
          <a:bodyPr wrap="square" rtlCol="0">
            <a:spAutoFit/>
          </a:bodyPr>
          <a:lstStyle/>
          <a:p>
            <a:r>
              <a:rPr lang="en-US" sz="3200" b="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5 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Pilate said to them, “You have a guard of soldiers. Go, make it as secure as you can.” </a:t>
            </a:r>
            <a:r>
              <a:rPr lang="en-US" sz="3200" b="1" baseline="300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66 </a:t>
            </a:r>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 they went and made the tomb secure by sealing the stone and setting a guard</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TextBox 2"/>
          <p:cNvSpPr txBox="1"/>
          <p:nvPr/>
        </p:nvSpPr>
        <p:spPr>
          <a:xfrm>
            <a:off x="511814" y="331208"/>
            <a:ext cx="8315653"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27:57-66</a:t>
            </a:r>
          </a:p>
        </p:txBody>
      </p:sp>
    </p:spTree>
    <p:extLst>
      <p:ext uri="{BB962C8B-B14F-4D97-AF65-F5344CB8AC3E}">
        <p14:creationId xmlns:p14="http://schemas.microsoft.com/office/powerpoint/2010/main" val="3609235763"/>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14400" y="1136065"/>
            <a:ext cx="6413679" cy="4585871"/>
          </a:xfrm>
          <a:prstGeom prst="rect">
            <a:avLst/>
          </a:prstGeom>
        </p:spPr>
        <p:txBody>
          <a:bodyPr wrap="square">
            <a:spAutoFit/>
          </a:bodyPr>
          <a:lstStyle/>
          <a:p>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God provides proof of the resurrection at Jesus’ burial:</a:t>
            </a:r>
          </a:p>
          <a:p>
            <a:r>
              <a:rPr lang="en-US" sz="2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lvl="2"/>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__________  proof</a:t>
            </a:r>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2"/>
            <a:r>
              <a:rPr lang="en-US" sz="2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lvl="2"/>
            <a:r>
              <a:rPr lang="en-US" sz="2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lvl="2"/>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____________  proof</a:t>
            </a:r>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2"/>
            <a:r>
              <a:rPr lang="en-US" sz="2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lvl="2"/>
            <a:r>
              <a:rPr lang="en-US" sz="2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lvl="2"/>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32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____________  proof</a:t>
            </a:r>
            <a:endPar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r>
              <a:rPr lang="en-US" sz="3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p:txBody>
      </p:sp>
      <p:sp>
        <p:nvSpPr>
          <p:cNvPr id="9" name="TextBox 8"/>
          <p:cNvSpPr txBox="1"/>
          <p:nvPr/>
        </p:nvSpPr>
        <p:spPr>
          <a:xfrm>
            <a:off x="2126994" y="2414700"/>
            <a:ext cx="2754099" cy="584776"/>
          </a:xfrm>
          <a:prstGeom prst="rect">
            <a:avLst/>
          </a:prstGeom>
          <a:noFill/>
        </p:spPr>
        <p:txBody>
          <a:bodyPr wrap="square" rtlCol="0">
            <a:spAutoFit/>
          </a:bodyPr>
          <a:lstStyle/>
          <a:p>
            <a:r>
              <a:rPr lang="en-US" sz="3200" b="1" dirty="0">
                <a:ln w="12700" cmpd="sng">
                  <a:solidFill>
                    <a:schemeClr val="tx1"/>
                  </a:solidFill>
                </a:ln>
                <a:solidFill>
                  <a:schemeClr val="bg1"/>
                </a:solidFill>
                <a:effectLst>
                  <a:outerShdw blurRad="38100" dist="38100" dir="2700000" algn="tl">
                    <a:srgbClr val="000000">
                      <a:alpha val="43137"/>
                    </a:srgbClr>
                  </a:outerShdw>
                </a:effectLst>
                <a:latin typeface="Arial Black" panose="020B0A04020102020204" pitchFamily="34" charset="0"/>
                <a:cs typeface="Arial"/>
              </a:rPr>
              <a:t>Prophetic</a:t>
            </a:r>
            <a:endParaRPr lang="en-US" b="1" dirty="0">
              <a:ln w="12700" cmpd="sng">
                <a:solidFill>
                  <a:schemeClr val="tx1"/>
                </a:solidFill>
              </a:ln>
              <a:solidFill>
                <a:schemeClr val="bg1"/>
              </a:solidFill>
              <a:effectLst>
                <a:outerShdw blurRad="38100" dist="38100" dir="2700000" algn="tl">
                  <a:srgbClr val="000000">
                    <a:alpha val="43137"/>
                  </a:srgbClr>
                </a:outerShdw>
              </a:effectLst>
              <a:latin typeface="Arial Black" panose="020B0A04020102020204" pitchFamily="34" charset="0"/>
              <a:cs typeface="Arial"/>
            </a:endParaRPr>
          </a:p>
        </p:txBody>
      </p:sp>
      <p:sp>
        <p:nvSpPr>
          <p:cNvPr id="10" name="TextBox 9"/>
          <p:cNvSpPr txBox="1"/>
          <p:nvPr/>
        </p:nvSpPr>
        <p:spPr>
          <a:xfrm>
            <a:off x="2126994" y="3506274"/>
            <a:ext cx="2844251" cy="584775"/>
          </a:xfrm>
          <a:prstGeom prst="rect">
            <a:avLst/>
          </a:prstGeom>
          <a:noFill/>
        </p:spPr>
        <p:txBody>
          <a:bodyPr wrap="square" rtlCol="0">
            <a:spAutoFit/>
          </a:bodyPr>
          <a:lstStyle/>
          <a:p>
            <a:r>
              <a:rPr lang="en-US" sz="3200" b="1" dirty="0">
                <a:ln w="12700" cmpd="sng">
                  <a:solidFill>
                    <a:schemeClr val="tx1"/>
                  </a:solidFill>
                </a:ln>
                <a:solidFill>
                  <a:schemeClr val="bg1"/>
                </a:solidFill>
                <a:effectLst>
                  <a:outerShdw blurRad="38100" dist="38100" dir="2700000" algn="tl">
                    <a:srgbClr val="000000">
                      <a:alpha val="43137"/>
                    </a:srgbClr>
                  </a:outerShdw>
                </a:effectLst>
                <a:latin typeface="Arial Black" panose="020B0A04020102020204" pitchFamily="34" charset="0"/>
                <a:cs typeface="Arial"/>
              </a:rPr>
              <a:t>Eyewitness</a:t>
            </a:r>
            <a:endParaRPr lang="en-US" b="1" dirty="0">
              <a:ln w="12700" cmpd="sng">
                <a:solidFill>
                  <a:schemeClr val="tx1"/>
                </a:solidFill>
              </a:ln>
              <a:solidFill>
                <a:schemeClr val="bg1"/>
              </a:solidFill>
              <a:effectLst>
                <a:outerShdw blurRad="38100" dist="38100" dir="2700000" algn="tl">
                  <a:srgbClr val="000000">
                    <a:alpha val="43137"/>
                  </a:srgbClr>
                </a:outerShdw>
              </a:effectLst>
              <a:latin typeface="Arial Black" panose="020B0A04020102020204" pitchFamily="34" charset="0"/>
              <a:cs typeface="Arial"/>
            </a:endParaRPr>
          </a:p>
        </p:txBody>
      </p:sp>
      <p:sp>
        <p:nvSpPr>
          <p:cNvPr id="11" name="TextBox 10"/>
          <p:cNvSpPr txBox="1"/>
          <p:nvPr/>
        </p:nvSpPr>
        <p:spPr>
          <a:xfrm>
            <a:off x="2126994" y="4600792"/>
            <a:ext cx="3576362" cy="584776"/>
          </a:xfrm>
          <a:prstGeom prst="rect">
            <a:avLst/>
          </a:prstGeom>
          <a:noFill/>
        </p:spPr>
        <p:txBody>
          <a:bodyPr wrap="square" rtlCol="0">
            <a:spAutoFit/>
          </a:bodyPr>
          <a:lstStyle/>
          <a:p>
            <a:r>
              <a:rPr lang="en-US" sz="3200" b="1" dirty="0">
                <a:ln w="12700" cmpd="sng">
                  <a:solidFill>
                    <a:schemeClr val="tx1"/>
                  </a:solidFill>
                </a:ln>
                <a:solidFill>
                  <a:schemeClr val="bg1"/>
                </a:solidFill>
                <a:effectLst>
                  <a:outerShdw blurRad="38100" dist="38100" dir="2700000" algn="tl">
                    <a:srgbClr val="000000">
                      <a:alpha val="43137"/>
                    </a:srgbClr>
                  </a:outerShdw>
                </a:effectLst>
                <a:latin typeface="Arial Black" panose="020B0A04020102020204" pitchFamily="34" charset="0"/>
                <a:cs typeface="Arial"/>
              </a:rPr>
              <a:t>Undeniable</a:t>
            </a:r>
            <a:endParaRPr lang="en-US" b="1" dirty="0">
              <a:ln w="12700" cmpd="sng">
                <a:solidFill>
                  <a:schemeClr val="tx1"/>
                </a:solidFill>
              </a:ln>
              <a:solidFill>
                <a:schemeClr val="bg1"/>
              </a:solidFill>
              <a:effectLst>
                <a:outerShdw blurRad="38100" dist="38100" dir="2700000" algn="tl">
                  <a:srgbClr val="000000">
                    <a:alpha val="43137"/>
                  </a:srgbClr>
                </a:outerShdw>
              </a:effectLst>
              <a:latin typeface="Arial Black" panose="020B0A04020102020204" pitchFamily="34" charset="0"/>
              <a:cs typeface="Arial"/>
            </a:endParaRPr>
          </a:p>
        </p:txBody>
      </p:sp>
    </p:spTree>
    <p:extLst>
      <p:ext uri="{BB962C8B-B14F-4D97-AF65-F5344CB8AC3E}">
        <p14:creationId xmlns:p14="http://schemas.microsoft.com/office/powerpoint/2010/main" val="3581722318"/>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9506" y="2207228"/>
            <a:ext cx="7669900" cy="176741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634549457"/>
      </p:ext>
    </p:extLst>
  </p:cSld>
  <p:clrMapOvr>
    <a:masterClrMapping/>
  </p:clrMapOvr>
  <mc:AlternateContent xmlns:mc="http://schemas.openxmlformats.org/markup-compatibility/2006">
    <mc:Choice xmlns:p14="http://schemas.microsoft.com/office/powerpoint/2010/main" Requires="p14">
      <p:transition spd="slow" p14:dur="2000">
        <p:fade/>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291</TotalTime>
  <Words>36</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Davis</dc:creator>
  <cp:lastModifiedBy>Mac</cp:lastModifiedBy>
  <cp:revision>23</cp:revision>
  <dcterms:created xsi:type="dcterms:W3CDTF">2016-01-04T01:53:50Z</dcterms:created>
  <dcterms:modified xsi:type="dcterms:W3CDTF">2016-03-22T23:05:28Z</dcterms:modified>
</cp:coreProperties>
</file>